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365" r:id="rId3"/>
    <p:sldId id="391" r:id="rId4"/>
    <p:sldId id="396" r:id="rId5"/>
    <p:sldId id="397" r:id="rId6"/>
    <p:sldId id="398" r:id="rId7"/>
    <p:sldId id="399" r:id="rId8"/>
    <p:sldId id="400" r:id="rId9"/>
    <p:sldId id="401" r:id="rId10"/>
    <p:sldId id="347" r:id="rId11"/>
    <p:sldId id="492" r:id="rId12"/>
    <p:sldId id="493" r:id="rId13"/>
    <p:sldId id="510" r:id="rId14"/>
    <p:sldId id="505" r:id="rId15"/>
    <p:sldId id="494" r:id="rId16"/>
    <p:sldId id="495" r:id="rId17"/>
    <p:sldId id="511" r:id="rId18"/>
    <p:sldId id="512" r:id="rId19"/>
    <p:sldId id="496" r:id="rId20"/>
    <p:sldId id="499" r:id="rId21"/>
    <p:sldId id="500" r:id="rId22"/>
    <p:sldId id="501" r:id="rId23"/>
    <p:sldId id="502" r:id="rId24"/>
    <p:sldId id="503" r:id="rId25"/>
    <p:sldId id="504" r:id="rId26"/>
    <p:sldId id="506" r:id="rId27"/>
    <p:sldId id="497" r:id="rId28"/>
    <p:sldId id="513" r:id="rId29"/>
    <p:sldId id="514" r:id="rId30"/>
    <p:sldId id="508" r:id="rId31"/>
    <p:sldId id="509" r:id="rId32"/>
    <p:sldId id="515" r:id="rId33"/>
    <p:sldId id="507" r:id="rId34"/>
    <p:sldId id="402" r:id="rId35"/>
    <p:sldId id="518" r:id="rId36"/>
    <p:sldId id="519" r:id="rId37"/>
    <p:sldId id="520" r:id="rId38"/>
    <p:sldId id="521" r:id="rId39"/>
    <p:sldId id="522" r:id="rId40"/>
    <p:sldId id="390" r:id="rId41"/>
    <p:sldId id="403" r:id="rId42"/>
    <p:sldId id="475" r:id="rId43"/>
    <p:sldId id="404" r:id="rId44"/>
    <p:sldId id="405" r:id="rId45"/>
    <p:sldId id="406" r:id="rId46"/>
    <p:sldId id="407" r:id="rId47"/>
    <p:sldId id="408" r:id="rId48"/>
    <p:sldId id="476" r:id="rId49"/>
    <p:sldId id="409" r:id="rId50"/>
    <p:sldId id="491" r:id="rId51"/>
    <p:sldId id="477" r:id="rId52"/>
    <p:sldId id="410" r:id="rId53"/>
    <p:sldId id="478" r:id="rId54"/>
    <p:sldId id="479" r:id="rId55"/>
    <p:sldId id="480" r:id="rId56"/>
    <p:sldId id="412" r:id="rId57"/>
    <p:sldId id="413" r:id="rId58"/>
    <p:sldId id="481" r:id="rId59"/>
    <p:sldId id="482" r:id="rId60"/>
    <p:sldId id="392" r:id="rId61"/>
    <p:sldId id="379" r:id="rId62"/>
    <p:sldId id="429" r:id="rId63"/>
    <p:sldId id="430" r:id="rId64"/>
    <p:sldId id="431" r:id="rId65"/>
    <p:sldId id="432" r:id="rId66"/>
    <p:sldId id="433" r:id="rId67"/>
    <p:sldId id="434" r:id="rId68"/>
    <p:sldId id="524" r:id="rId69"/>
    <p:sldId id="435" r:id="rId70"/>
    <p:sldId id="436" r:id="rId71"/>
    <p:sldId id="437" r:id="rId72"/>
    <p:sldId id="461" r:id="rId73"/>
    <p:sldId id="445" r:id="rId74"/>
    <p:sldId id="451" r:id="rId75"/>
    <p:sldId id="393" r:id="rId76"/>
    <p:sldId id="525" r:id="rId77"/>
    <p:sldId id="526" r:id="rId78"/>
    <p:sldId id="527" r:id="rId79"/>
    <p:sldId id="528" r:id="rId80"/>
    <p:sldId id="529" r:id="rId81"/>
    <p:sldId id="530" r:id="rId82"/>
    <p:sldId id="531" r:id="rId83"/>
    <p:sldId id="532" r:id="rId84"/>
    <p:sldId id="270" r:id="rId85"/>
    <p:sldId id="272" r:id="rId86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28">
          <p15:clr>
            <a:srgbClr val="A4A3A4"/>
          </p15:clr>
        </p15:guide>
        <p15:guide id="3" pos="5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25B"/>
    <a:srgbClr val="EA0404"/>
    <a:srgbClr val="333030"/>
    <a:srgbClr val="E32C22"/>
    <a:srgbClr val="332E2E"/>
    <a:srgbClr val="332B2B"/>
    <a:srgbClr val="E61212"/>
    <a:srgbClr val="730B0B"/>
    <a:srgbClr val="B95CCC"/>
    <a:srgbClr val="2E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4" autoAdjust="0"/>
    <p:restoredTop sz="79928" autoAdjust="0"/>
  </p:normalViewPr>
  <p:slideViewPr>
    <p:cSldViewPr showGuides="1">
      <p:cViewPr varScale="1">
        <p:scale>
          <a:sx n="137" d="100"/>
          <a:sy n="137" d="100"/>
        </p:scale>
        <p:origin x="88" y="624"/>
      </p:cViewPr>
      <p:guideLst>
        <p:guide orient="horz" pos="4319"/>
        <p:guide pos="328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-3180" y="-84"/>
      </p:cViewPr>
      <p:guideLst>
        <p:guide orient="horz" pos="2880"/>
        <p:guide pos="216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8E8F2-FBB1-4D21-815A-779DC3A0C95F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9A1E90B9-AF26-4085-952B-6F7E0B412D16}">
      <dgm:prSet phldrT="[Текст]" custT="1"/>
      <dgm:spPr/>
      <dgm:t>
        <a:bodyPr/>
        <a:lstStyle/>
        <a:p>
          <a:r>
            <a:rPr lang="ru-RU" sz="1600" dirty="0"/>
            <a:t>Прямой код</a:t>
          </a:r>
        </a:p>
      </dgm:t>
    </dgm:pt>
    <dgm:pt modelId="{E8E7759B-478A-4E11-9876-16B1AADBAC64}" type="parTrans" cxnId="{36B902DD-46E8-4755-940F-B754F4A48096}">
      <dgm:prSet/>
      <dgm:spPr/>
      <dgm:t>
        <a:bodyPr/>
        <a:lstStyle/>
        <a:p>
          <a:endParaRPr lang="ru-RU" sz="1600"/>
        </a:p>
      </dgm:t>
    </dgm:pt>
    <dgm:pt modelId="{87365873-92B0-462E-8FD4-7C35CDF9CF89}" type="sibTrans" cxnId="{36B902DD-46E8-4755-940F-B754F4A48096}">
      <dgm:prSet/>
      <dgm:spPr/>
      <dgm:t>
        <a:bodyPr/>
        <a:lstStyle/>
        <a:p>
          <a:endParaRPr lang="ru-RU" sz="1600"/>
        </a:p>
      </dgm:t>
    </dgm:pt>
    <dgm:pt modelId="{98B1DC4F-99E5-449A-8D76-F8D7861B8A4F}">
      <dgm:prSet phldrT="[Текст]" custT="1"/>
      <dgm:spPr/>
      <dgm:t>
        <a:bodyPr/>
        <a:lstStyle/>
        <a:p>
          <a:r>
            <a:rPr lang="en-US" sz="1600" b="1" dirty="0"/>
            <a:t>Signed magnitude representation</a:t>
          </a:r>
          <a:endParaRPr lang="ru-RU" sz="1600" b="1" dirty="0"/>
        </a:p>
      </dgm:t>
    </dgm:pt>
    <dgm:pt modelId="{80356399-B47A-438D-B803-BC3C4DF0ACB8}" type="parTrans" cxnId="{BB8D1397-26E8-4724-B16C-3C5491D1472F}">
      <dgm:prSet/>
      <dgm:spPr/>
      <dgm:t>
        <a:bodyPr/>
        <a:lstStyle/>
        <a:p>
          <a:endParaRPr lang="ru-RU" sz="1600"/>
        </a:p>
      </dgm:t>
    </dgm:pt>
    <dgm:pt modelId="{403B5251-0FB3-4301-8737-0F623ACD6135}" type="sibTrans" cxnId="{BB8D1397-26E8-4724-B16C-3C5491D1472F}">
      <dgm:prSet/>
      <dgm:spPr/>
      <dgm:t>
        <a:bodyPr/>
        <a:lstStyle/>
        <a:p>
          <a:endParaRPr lang="ru-RU" sz="1600"/>
        </a:p>
      </dgm:t>
    </dgm:pt>
    <dgm:pt modelId="{020AAB37-A77E-4F76-97D6-8444D0F22363}">
      <dgm:prSet phldrT="[Текст]" custT="1"/>
      <dgm:spPr/>
      <dgm:t>
        <a:bodyPr/>
        <a:lstStyle/>
        <a:p>
          <a:r>
            <a:rPr lang="en-US" sz="1600" b="1" dirty="0"/>
            <a:t>-(2</a:t>
          </a:r>
          <a:r>
            <a:rPr lang="en-US" sz="1600" b="1" baseline="30000" dirty="0"/>
            <a:t>N-1</a:t>
          </a:r>
          <a:r>
            <a:rPr lang="en-US" sz="1600" b="1" dirty="0"/>
            <a:t> – 1), … , -0,0, …, (2</a:t>
          </a:r>
          <a:r>
            <a:rPr lang="en-US" sz="1600" b="1" baseline="30000" dirty="0"/>
            <a:t>N-1</a:t>
          </a:r>
          <a:r>
            <a:rPr lang="en-US" sz="1600" b="1" dirty="0"/>
            <a:t> – 1)</a:t>
          </a:r>
          <a:endParaRPr lang="ru-RU" sz="1600" b="1" dirty="0"/>
        </a:p>
      </dgm:t>
    </dgm:pt>
    <dgm:pt modelId="{5D901490-2866-4E13-AECC-796F96927BDE}" type="parTrans" cxnId="{AE1537E3-DB09-4533-8238-C7DD93E1B3DB}">
      <dgm:prSet/>
      <dgm:spPr/>
      <dgm:t>
        <a:bodyPr/>
        <a:lstStyle/>
        <a:p>
          <a:endParaRPr lang="ru-RU" sz="1600"/>
        </a:p>
      </dgm:t>
    </dgm:pt>
    <dgm:pt modelId="{6F8D5CFE-F955-42B6-8E68-920710AB0F26}" type="sibTrans" cxnId="{AE1537E3-DB09-4533-8238-C7DD93E1B3DB}">
      <dgm:prSet/>
      <dgm:spPr/>
      <dgm:t>
        <a:bodyPr/>
        <a:lstStyle/>
        <a:p>
          <a:endParaRPr lang="ru-RU" sz="1600"/>
        </a:p>
      </dgm:t>
    </dgm:pt>
    <dgm:pt modelId="{1A129B9E-7DE2-4491-96C3-7191453888D0}">
      <dgm:prSet phldrT="[Текст]" custT="1"/>
      <dgm:spPr/>
      <dgm:t>
        <a:bodyPr/>
        <a:lstStyle/>
        <a:p>
          <a:r>
            <a:rPr lang="ru-RU" sz="1600" dirty="0"/>
            <a:t>Обратный код</a:t>
          </a:r>
        </a:p>
      </dgm:t>
    </dgm:pt>
    <dgm:pt modelId="{933ECA42-8B7A-440C-B25A-650CDEB26CBD}" type="parTrans" cxnId="{070DADFB-3B53-4771-9F65-A9C762767CB8}">
      <dgm:prSet/>
      <dgm:spPr/>
      <dgm:t>
        <a:bodyPr/>
        <a:lstStyle/>
        <a:p>
          <a:endParaRPr lang="ru-RU" sz="1600"/>
        </a:p>
      </dgm:t>
    </dgm:pt>
    <dgm:pt modelId="{44FDC12D-E45B-42CD-BA35-4C419183D426}" type="sibTrans" cxnId="{070DADFB-3B53-4771-9F65-A9C762767CB8}">
      <dgm:prSet/>
      <dgm:spPr/>
      <dgm:t>
        <a:bodyPr/>
        <a:lstStyle/>
        <a:p>
          <a:endParaRPr lang="ru-RU" sz="1600"/>
        </a:p>
      </dgm:t>
    </dgm:pt>
    <dgm:pt modelId="{A37FADA1-E78E-4639-AF73-FC8B474B2014}">
      <dgm:prSet phldrT="[Текст]" custT="1"/>
      <dgm:spPr/>
      <dgm:t>
        <a:bodyPr/>
        <a:lstStyle/>
        <a:p>
          <a:r>
            <a:rPr lang="en-US" sz="1600" b="1" dirty="0"/>
            <a:t>One’s complement</a:t>
          </a:r>
          <a:endParaRPr lang="ru-RU" sz="1600" b="1" dirty="0"/>
        </a:p>
      </dgm:t>
    </dgm:pt>
    <dgm:pt modelId="{9924A8FF-9704-44BE-8767-3D20A9145C4C}" type="parTrans" cxnId="{60D13CB0-E36F-4764-B44F-312DF1C8EA3F}">
      <dgm:prSet/>
      <dgm:spPr/>
      <dgm:t>
        <a:bodyPr/>
        <a:lstStyle/>
        <a:p>
          <a:endParaRPr lang="ru-RU" sz="1600"/>
        </a:p>
      </dgm:t>
    </dgm:pt>
    <dgm:pt modelId="{CF8DFE1F-3A2A-49ED-B905-E537D3A646EF}" type="sibTrans" cxnId="{60D13CB0-E36F-4764-B44F-312DF1C8EA3F}">
      <dgm:prSet/>
      <dgm:spPr/>
      <dgm:t>
        <a:bodyPr/>
        <a:lstStyle/>
        <a:p>
          <a:endParaRPr lang="ru-RU" sz="1600"/>
        </a:p>
      </dgm:t>
    </dgm:pt>
    <dgm:pt modelId="{8BD20B01-5C48-4867-991D-3FD82DAA91E4}">
      <dgm:prSet phldrT="[Текст]" custT="1"/>
      <dgm:spPr/>
      <dgm:t>
        <a:bodyPr/>
        <a:lstStyle/>
        <a:p>
          <a:r>
            <a:rPr lang="en-US" sz="1600" b="1" dirty="0"/>
            <a:t>-(2</a:t>
          </a:r>
          <a:r>
            <a:rPr lang="en-US" sz="1600" b="1" baseline="30000" dirty="0"/>
            <a:t>N-1</a:t>
          </a:r>
          <a:r>
            <a:rPr lang="en-US" sz="1600" b="1" dirty="0"/>
            <a:t> – 1), … , -0,0, …, (2</a:t>
          </a:r>
          <a:r>
            <a:rPr lang="en-US" sz="1600" b="1" baseline="30000" dirty="0"/>
            <a:t>N-1</a:t>
          </a:r>
          <a:r>
            <a:rPr lang="en-US" sz="1600" b="1" dirty="0"/>
            <a:t> – 1)</a:t>
          </a:r>
          <a:endParaRPr lang="ru-RU" sz="1600" b="1" dirty="0"/>
        </a:p>
      </dgm:t>
    </dgm:pt>
    <dgm:pt modelId="{BDFBCD0A-A412-44FE-8C9C-4FD628986777}" type="parTrans" cxnId="{D3D52571-0DBF-4931-BFDC-CF7261AAC8ED}">
      <dgm:prSet/>
      <dgm:spPr/>
      <dgm:t>
        <a:bodyPr/>
        <a:lstStyle/>
        <a:p>
          <a:endParaRPr lang="ru-RU" sz="1600"/>
        </a:p>
      </dgm:t>
    </dgm:pt>
    <dgm:pt modelId="{B5F11938-9A74-4622-BF67-F9F8C38B6451}" type="sibTrans" cxnId="{D3D52571-0DBF-4931-BFDC-CF7261AAC8ED}">
      <dgm:prSet/>
      <dgm:spPr/>
      <dgm:t>
        <a:bodyPr/>
        <a:lstStyle/>
        <a:p>
          <a:endParaRPr lang="ru-RU" sz="1600"/>
        </a:p>
      </dgm:t>
    </dgm:pt>
    <dgm:pt modelId="{96A60F7B-BB5C-4B05-9CF4-4681CF6258DA}">
      <dgm:prSet phldrT="[Текст]" custT="1"/>
      <dgm:spPr/>
      <dgm:t>
        <a:bodyPr/>
        <a:lstStyle/>
        <a:p>
          <a:r>
            <a:rPr lang="ru-RU" sz="1600" dirty="0"/>
            <a:t>Дополнительный код</a:t>
          </a:r>
        </a:p>
      </dgm:t>
    </dgm:pt>
    <dgm:pt modelId="{6B9FBCAB-ADC7-4F5E-9B58-0E306E7D872C}" type="parTrans" cxnId="{0FA2522F-C092-474F-82AA-B00F322244E3}">
      <dgm:prSet/>
      <dgm:spPr/>
      <dgm:t>
        <a:bodyPr/>
        <a:lstStyle/>
        <a:p>
          <a:endParaRPr lang="ru-RU" sz="1600"/>
        </a:p>
      </dgm:t>
    </dgm:pt>
    <dgm:pt modelId="{A117D00F-4B54-49C8-ACFF-0DA180F2F9A3}" type="sibTrans" cxnId="{0FA2522F-C092-474F-82AA-B00F322244E3}">
      <dgm:prSet/>
      <dgm:spPr/>
      <dgm:t>
        <a:bodyPr/>
        <a:lstStyle/>
        <a:p>
          <a:endParaRPr lang="ru-RU" sz="1600"/>
        </a:p>
      </dgm:t>
    </dgm:pt>
    <dgm:pt modelId="{6B6BF4E1-9D07-4BE9-87E7-BB3EA214EA46}">
      <dgm:prSet phldrT="[Текст]" custT="1"/>
      <dgm:spPr/>
      <dgm:t>
        <a:bodyPr/>
        <a:lstStyle/>
        <a:p>
          <a:r>
            <a:rPr lang="en-US" sz="1600" b="1" dirty="0"/>
            <a:t>Two’s complement</a:t>
          </a:r>
          <a:endParaRPr lang="ru-RU" sz="1600" b="1" dirty="0"/>
        </a:p>
      </dgm:t>
    </dgm:pt>
    <dgm:pt modelId="{669C21FD-0127-4791-9E12-CBB05D477AD2}" type="parTrans" cxnId="{81BEA193-33F1-4D95-9434-8F34FCADA3A6}">
      <dgm:prSet/>
      <dgm:spPr/>
      <dgm:t>
        <a:bodyPr/>
        <a:lstStyle/>
        <a:p>
          <a:endParaRPr lang="ru-RU" sz="1600"/>
        </a:p>
      </dgm:t>
    </dgm:pt>
    <dgm:pt modelId="{DE546A4C-738B-4945-B946-0BE013D0F4C0}" type="sibTrans" cxnId="{81BEA193-33F1-4D95-9434-8F34FCADA3A6}">
      <dgm:prSet/>
      <dgm:spPr/>
      <dgm:t>
        <a:bodyPr/>
        <a:lstStyle/>
        <a:p>
          <a:endParaRPr lang="ru-RU" sz="1600"/>
        </a:p>
      </dgm:t>
    </dgm:pt>
    <dgm:pt modelId="{82A72DBF-A841-4363-A774-2DAAC6C3E526}">
      <dgm:prSet phldrT="[Текст]" custT="1"/>
      <dgm:spPr/>
      <dgm:t>
        <a:bodyPr/>
        <a:lstStyle/>
        <a:p>
          <a:r>
            <a:rPr lang="en-US" sz="1600" b="1" dirty="0"/>
            <a:t>-(2</a:t>
          </a:r>
          <a:r>
            <a:rPr lang="en-US" sz="1600" b="1" baseline="30000" dirty="0"/>
            <a:t>N-1</a:t>
          </a:r>
          <a:r>
            <a:rPr lang="en-US" sz="1600" b="1" dirty="0"/>
            <a:t> – 1), … ,0, …, (2</a:t>
          </a:r>
          <a:r>
            <a:rPr lang="en-US" sz="1600" b="1" baseline="30000" dirty="0"/>
            <a:t>N-1</a:t>
          </a:r>
          <a:r>
            <a:rPr lang="en-US" sz="1600" b="1" dirty="0"/>
            <a:t> – 1)</a:t>
          </a:r>
          <a:endParaRPr lang="ru-RU" sz="1600" b="1" dirty="0"/>
        </a:p>
      </dgm:t>
    </dgm:pt>
    <dgm:pt modelId="{7A62C5CE-D3B1-487A-A84E-A00C2ABB659E}" type="parTrans" cxnId="{451F3B0D-D2E6-404F-8956-BE47B17C0548}">
      <dgm:prSet/>
      <dgm:spPr/>
      <dgm:t>
        <a:bodyPr/>
        <a:lstStyle/>
        <a:p>
          <a:endParaRPr lang="ru-RU" sz="1600"/>
        </a:p>
      </dgm:t>
    </dgm:pt>
    <dgm:pt modelId="{46A08ADA-9555-47C4-8AFC-D82409577A9D}" type="sibTrans" cxnId="{451F3B0D-D2E6-404F-8956-BE47B17C0548}">
      <dgm:prSet/>
      <dgm:spPr/>
      <dgm:t>
        <a:bodyPr/>
        <a:lstStyle/>
        <a:p>
          <a:endParaRPr lang="ru-RU" sz="1600"/>
        </a:p>
      </dgm:t>
    </dgm:pt>
    <dgm:pt modelId="{293F05D2-EE5E-4C61-94C1-59AC89E5A43C}" type="pres">
      <dgm:prSet presAssocID="{C268E8F2-FBB1-4D21-815A-779DC3A0C95F}" presName="Name0" presStyleCnt="0">
        <dgm:presLayoutVars>
          <dgm:dir/>
          <dgm:animLvl val="lvl"/>
          <dgm:resizeHandles val="exact"/>
        </dgm:presLayoutVars>
      </dgm:prSet>
      <dgm:spPr/>
    </dgm:pt>
    <dgm:pt modelId="{0AFC597E-33DB-4F01-9457-E8502F098F96}" type="pres">
      <dgm:prSet presAssocID="{9A1E90B9-AF26-4085-952B-6F7E0B412D16}" presName="linNode" presStyleCnt="0"/>
      <dgm:spPr/>
    </dgm:pt>
    <dgm:pt modelId="{4BD1A10B-C182-4D0E-9D29-B5F4D06741B4}" type="pres">
      <dgm:prSet presAssocID="{9A1E90B9-AF26-4085-952B-6F7E0B412D1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EDF5C46-4ABF-4C04-8466-7987256E3B95}" type="pres">
      <dgm:prSet presAssocID="{9A1E90B9-AF26-4085-952B-6F7E0B412D16}" presName="descendantText" presStyleLbl="alignAccFollowNode1" presStyleIdx="0" presStyleCnt="3">
        <dgm:presLayoutVars>
          <dgm:bulletEnabled val="1"/>
        </dgm:presLayoutVars>
      </dgm:prSet>
      <dgm:spPr/>
    </dgm:pt>
    <dgm:pt modelId="{8E163D78-6B38-4956-A1F2-8D7B10BAEC62}" type="pres">
      <dgm:prSet presAssocID="{87365873-92B0-462E-8FD4-7C35CDF9CF89}" presName="sp" presStyleCnt="0"/>
      <dgm:spPr/>
    </dgm:pt>
    <dgm:pt modelId="{0AEC79FC-7A35-4BA5-82C0-FBEE00D52664}" type="pres">
      <dgm:prSet presAssocID="{1A129B9E-7DE2-4491-96C3-7191453888D0}" presName="linNode" presStyleCnt="0"/>
      <dgm:spPr/>
    </dgm:pt>
    <dgm:pt modelId="{9232B28D-DA17-45AB-87FB-141C0AC8976B}" type="pres">
      <dgm:prSet presAssocID="{1A129B9E-7DE2-4491-96C3-7191453888D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CCC2452-8923-4C90-AB1A-CD1F314E2393}" type="pres">
      <dgm:prSet presAssocID="{1A129B9E-7DE2-4491-96C3-7191453888D0}" presName="descendantText" presStyleLbl="alignAccFollowNode1" presStyleIdx="1" presStyleCnt="3">
        <dgm:presLayoutVars>
          <dgm:bulletEnabled val="1"/>
        </dgm:presLayoutVars>
      </dgm:prSet>
      <dgm:spPr/>
    </dgm:pt>
    <dgm:pt modelId="{01B8FC8A-A517-487A-803F-3937827BCAB4}" type="pres">
      <dgm:prSet presAssocID="{44FDC12D-E45B-42CD-BA35-4C419183D426}" presName="sp" presStyleCnt="0"/>
      <dgm:spPr/>
    </dgm:pt>
    <dgm:pt modelId="{57D86E66-2AA5-41CC-B0D1-31443A9901CD}" type="pres">
      <dgm:prSet presAssocID="{96A60F7B-BB5C-4B05-9CF4-4681CF6258DA}" presName="linNode" presStyleCnt="0"/>
      <dgm:spPr/>
    </dgm:pt>
    <dgm:pt modelId="{A6CE9C36-4770-47B4-A394-BC8B4B718A78}" type="pres">
      <dgm:prSet presAssocID="{96A60F7B-BB5C-4B05-9CF4-4681CF6258D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F86BEA5-0330-4C3E-885D-8C6D1E281AF8}" type="pres">
      <dgm:prSet presAssocID="{96A60F7B-BB5C-4B05-9CF4-4681CF6258D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51F3B0D-D2E6-404F-8956-BE47B17C0548}" srcId="{96A60F7B-BB5C-4B05-9CF4-4681CF6258DA}" destId="{82A72DBF-A841-4363-A774-2DAAC6C3E526}" srcOrd="1" destOrd="0" parTransId="{7A62C5CE-D3B1-487A-A84E-A00C2ABB659E}" sibTransId="{46A08ADA-9555-47C4-8AFC-D82409577A9D}"/>
    <dgm:cxn modelId="{0FA2522F-C092-474F-82AA-B00F322244E3}" srcId="{C268E8F2-FBB1-4D21-815A-779DC3A0C95F}" destId="{96A60F7B-BB5C-4B05-9CF4-4681CF6258DA}" srcOrd="2" destOrd="0" parTransId="{6B9FBCAB-ADC7-4F5E-9B58-0E306E7D872C}" sibTransId="{A117D00F-4B54-49C8-ACFF-0DA180F2F9A3}"/>
    <dgm:cxn modelId="{8AE38933-31F7-4081-8C4D-7413CDDCAECA}" type="presOf" srcId="{C268E8F2-FBB1-4D21-815A-779DC3A0C95F}" destId="{293F05D2-EE5E-4C61-94C1-59AC89E5A43C}" srcOrd="0" destOrd="0" presId="urn:microsoft.com/office/officeart/2005/8/layout/vList5"/>
    <dgm:cxn modelId="{C5C9D245-4144-4816-A53F-CAD8294FD668}" type="presOf" srcId="{82A72DBF-A841-4363-A774-2DAAC6C3E526}" destId="{EF86BEA5-0330-4C3E-885D-8C6D1E281AF8}" srcOrd="0" destOrd="1" presId="urn:microsoft.com/office/officeart/2005/8/layout/vList5"/>
    <dgm:cxn modelId="{D3D52571-0DBF-4931-BFDC-CF7261AAC8ED}" srcId="{1A129B9E-7DE2-4491-96C3-7191453888D0}" destId="{8BD20B01-5C48-4867-991D-3FD82DAA91E4}" srcOrd="1" destOrd="0" parTransId="{BDFBCD0A-A412-44FE-8C9C-4FD628986777}" sibTransId="{B5F11938-9A74-4622-BF67-F9F8C38B6451}"/>
    <dgm:cxn modelId="{84FD7F81-B4F8-4B79-8D86-AB2AF2A89C93}" type="presOf" srcId="{96A60F7B-BB5C-4B05-9CF4-4681CF6258DA}" destId="{A6CE9C36-4770-47B4-A394-BC8B4B718A78}" srcOrd="0" destOrd="0" presId="urn:microsoft.com/office/officeart/2005/8/layout/vList5"/>
    <dgm:cxn modelId="{81BEA193-33F1-4D95-9434-8F34FCADA3A6}" srcId="{96A60F7B-BB5C-4B05-9CF4-4681CF6258DA}" destId="{6B6BF4E1-9D07-4BE9-87E7-BB3EA214EA46}" srcOrd="0" destOrd="0" parTransId="{669C21FD-0127-4791-9E12-CBB05D477AD2}" sibTransId="{DE546A4C-738B-4945-B946-0BE013D0F4C0}"/>
    <dgm:cxn modelId="{1D1C5F95-3E46-446F-BCEB-D64F3E06D5A2}" type="presOf" srcId="{020AAB37-A77E-4F76-97D6-8444D0F22363}" destId="{CEDF5C46-4ABF-4C04-8466-7987256E3B95}" srcOrd="0" destOrd="1" presId="urn:microsoft.com/office/officeart/2005/8/layout/vList5"/>
    <dgm:cxn modelId="{BB8D1397-26E8-4724-B16C-3C5491D1472F}" srcId="{9A1E90B9-AF26-4085-952B-6F7E0B412D16}" destId="{98B1DC4F-99E5-449A-8D76-F8D7861B8A4F}" srcOrd="0" destOrd="0" parTransId="{80356399-B47A-438D-B803-BC3C4DF0ACB8}" sibTransId="{403B5251-0FB3-4301-8737-0F623ACD6135}"/>
    <dgm:cxn modelId="{E3A375A2-C247-4F3F-AA63-123ECE4A4276}" type="presOf" srcId="{A37FADA1-E78E-4639-AF73-FC8B474B2014}" destId="{5CCC2452-8923-4C90-AB1A-CD1F314E2393}" srcOrd="0" destOrd="0" presId="urn:microsoft.com/office/officeart/2005/8/layout/vList5"/>
    <dgm:cxn modelId="{60D13CB0-E36F-4764-B44F-312DF1C8EA3F}" srcId="{1A129B9E-7DE2-4491-96C3-7191453888D0}" destId="{A37FADA1-E78E-4639-AF73-FC8B474B2014}" srcOrd="0" destOrd="0" parTransId="{9924A8FF-9704-44BE-8767-3D20A9145C4C}" sibTransId="{CF8DFE1F-3A2A-49ED-B905-E537D3A646EF}"/>
    <dgm:cxn modelId="{74FEB3B8-0BD7-4EF8-B1EF-2CEC1A2DA253}" type="presOf" srcId="{98B1DC4F-99E5-449A-8D76-F8D7861B8A4F}" destId="{CEDF5C46-4ABF-4C04-8466-7987256E3B95}" srcOrd="0" destOrd="0" presId="urn:microsoft.com/office/officeart/2005/8/layout/vList5"/>
    <dgm:cxn modelId="{6062BACE-333E-4D9F-8949-69757C6BD09D}" type="presOf" srcId="{8BD20B01-5C48-4867-991D-3FD82DAA91E4}" destId="{5CCC2452-8923-4C90-AB1A-CD1F314E2393}" srcOrd="0" destOrd="1" presId="urn:microsoft.com/office/officeart/2005/8/layout/vList5"/>
    <dgm:cxn modelId="{36B902DD-46E8-4755-940F-B754F4A48096}" srcId="{C268E8F2-FBB1-4D21-815A-779DC3A0C95F}" destId="{9A1E90B9-AF26-4085-952B-6F7E0B412D16}" srcOrd="0" destOrd="0" parTransId="{E8E7759B-478A-4E11-9876-16B1AADBAC64}" sibTransId="{87365873-92B0-462E-8FD4-7C35CDF9CF89}"/>
    <dgm:cxn modelId="{CE099CDE-4A23-47EE-ACCD-126CCC1D143B}" type="presOf" srcId="{6B6BF4E1-9D07-4BE9-87E7-BB3EA214EA46}" destId="{EF86BEA5-0330-4C3E-885D-8C6D1E281AF8}" srcOrd="0" destOrd="0" presId="urn:microsoft.com/office/officeart/2005/8/layout/vList5"/>
    <dgm:cxn modelId="{AE1537E3-DB09-4533-8238-C7DD93E1B3DB}" srcId="{9A1E90B9-AF26-4085-952B-6F7E0B412D16}" destId="{020AAB37-A77E-4F76-97D6-8444D0F22363}" srcOrd="1" destOrd="0" parTransId="{5D901490-2866-4E13-AECC-796F96927BDE}" sibTransId="{6F8D5CFE-F955-42B6-8E68-920710AB0F26}"/>
    <dgm:cxn modelId="{CCEDA3E3-9A2B-4628-9096-A860AF8C143C}" type="presOf" srcId="{1A129B9E-7DE2-4491-96C3-7191453888D0}" destId="{9232B28D-DA17-45AB-87FB-141C0AC8976B}" srcOrd="0" destOrd="0" presId="urn:microsoft.com/office/officeart/2005/8/layout/vList5"/>
    <dgm:cxn modelId="{5AFAA5F1-7722-43BC-B800-A286818D07DA}" type="presOf" srcId="{9A1E90B9-AF26-4085-952B-6F7E0B412D16}" destId="{4BD1A10B-C182-4D0E-9D29-B5F4D06741B4}" srcOrd="0" destOrd="0" presId="urn:microsoft.com/office/officeart/2005/8/layout/vList5"/>
    <dgm:cxn modelId="{070DADFB-3B53-4771-9F65-A9C762767CB8}" srcId="{C268E8F2-FBB1-4D21-815A-779DC3A0C95F}" destId="{1A129B9E-7DE2-4491-96C3-7191453888D0}" srcOrd="1" destOrd="0" parTransId="{933ECA42-8B7A-440C-B25A-650CDEB26CBD}" sibTransId="{44FDC12D-E45B-42CD-BA35-4C419183D426}"/>
    <dgm:cxn modelId="{D223D989-4263-4DBA-8B6E-7EAABF9BD461}" type="presParOf" srcId="{293F05D2-EE5E-4C61-94C1-59AC89E5A43C}" destId="{0AFC597E-33DB-4F01-9457-E8502F098F96}" srcOrd="0" destOrd="0" presId="urn:microsoft.com/office/officeart/2005/8/layout/vList5"/>
    <dgm:cxn modelId="{389E11B6-C297-44BE-A087-93CB68FE7FFD}" type="presParOf" srcId="{0AFC597E-33DB-4F01-9457-E8502F098F96}" destId="{4BD1A10B-C182-4D0E-9D29-B5F4D06741B4}" srcOrd="0" destOrd="0" presId="urn:microsoft.com/office/officeart/2005/8/layout/vList5"/>
    <dgm:cxn modelId="{4F4997AF-FF3C-4F3C-9F27-EA8A5B88706D}" type="presParOf" srcId="{0AFC597E-33DB-4F01-9457-E8502F098F96}" destId="{CEDF5C46-4ABF-4C04-8466-7987256E3B95}" srcOrd="1" destOrd="0" presId="urn:microsoft.com/office/officeart/2005/8/layout/vList5"/>
    <dgm:cxn modelId="{3FF8A637-F2F2-4AF3-ABF7-10C7C201F6F1}" type="presParOf" srcId="{293F05D2-EE5E-4C61-94C1-59AC89E5A43C}" destId="{8E163D78-6B38-4956-A1F2-8D7B10BAEC62}" srcOrd="1" destOrd="0" presId="urn:microsoft.com/office/officeart/2005/8/layout/vList5"/>
    <dgm:cxn modelId="{00A2018D-4211-474F-AE00-27CB6F471F10}" type="presParOf" srcId="{293F05D2-EE5E-4C61-94C1-59AC89E5A43C}" destId="{0AEC79FC-7A35-4BA5-82C0-FBEE00D52664}" srcOrd="2" destOrd="0" presId="urn:microsoft.com/office/officeart/2005/8/layout/vList5"/>
    <dgm:cxn modelId="{186CD98E-B5F6-49D8-B1A8-D449DBA57C54}" type="presParOf" srcId="{0AEC79FC-7A35-4BA5-82C0-FBEE00D52664}" destId="{9232B28D-DA17-45AB-87FB-141C0AC8976B}" srcOrd="0" destOrd="0" presId="urn:microsoft.com/office/officeart/2005/8/layout/vList5"/>
    <dgm:cxn modelId="{DFE749F5-D116-4BD5-8F14-D3F417DC0196}" type="presParOf" srcId="{0AEC79FC-7A35-4BA5-82C0-FBEE00D52664}" destId="{5CCC2452-8923-4C90-AB1A-CD1F314E2393}" srcOrd="1" destOrd="0" presId="urn:microsoft.com/office/officeart/2005/8/layout/vList5"/>
    <dgm:cxn modelId="{CCAE651D-6266-423A-A38B-5196A54335C5}" type="presParOf" srcId="{293F05D2-EE5E-4C61-94C1-59AC89E5A43C}" destId="{01B8FC8A-A517-487A-803F-3937827BCAB4}" srcOrd="3" destOrd="0" presId="urn:microsoft.com/office/officeart/2005/8/layout/vList5"/>
    <dgm:cxn modelId="{3E79A40E-AC8A-41B9-858F-9EF9911E1798}" type="presParOf" srcId="{293F05D2-EE5E-4C61-94C1-59AC89E5A43C}" destId="{57D86E66-2AA5-41CC-B0D1-31443A9901CD}" srcOrd="4" destOrd="0" presId="urn:microsoft.com/office/officeart/2005/8/layout/vList5"/>
    <dgm:cxn modelId="{A0E2870E-2C2E-4343-997D-90F114DBF4F5}" type="presParOf" srcId="{57D86E66-2AA5-41CC-B0D1-31443A9901CD}" destId="{A6CE9C36-4770-47B4-A394-BC8B4B718A78}" srcOrd="0" destOrd="0" presId="urn:microsoft.com/office/officeart/2005/8/layout/vList5"/>
    <dgm:cxn modelId="{1C830EA2-BD91-473E-8D1B-89E40C534D97}" type="presParOf" srcId="{57D86E66-2AA5-41CC-B0D1-31443A9901CD}" destId="{EF86BEA5-0330-4C3E-885D-8C6D1E281A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83A9-723D-4AC2-8C83-6139C3D73E34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3E8C9F93-AA20-48FE-A7E2-CC8E5D804E68}">
      <dgm:prSet phldrT="[Текст]" custT="1"/>
      <dgm:spPr/>
      <dgm:t>
        <a:bodyPr/>
        <a:lstStyle/>
        <a:p>
          <a:r>
            <a:rPr lang="ru-RU" sz="1600" dirty="0"/>
            <a:t>С плавающей запятой</a:t>
          </a:r>
        </a:p>
      </dgm:t>
    </dgm:pt>
    <dgm:pt modelId="{531A3C0D-066A-46C4-B700-6D3A90C7201A}" type="parTrans" cxnId="{79469D4C-A9DC-40C1-9584-87528E2253CC}">
      <dgm:prSet/>
      <dgm:spPr/>
      <dgm:t>
        <a:bodyPr/>
        <a:lstStyle/>
        <a:p>
          <a:endParaRPr lang="ru-RU" sz="1600"/>
        </a:p>
      </dgm:t>
    </dgm:pt>
    <dgm:pt modelId="{6112A8B0-BBA0-4A07-BDE1-916A48F6A814}" type="sibTrans" cxnId="{79469D4C-A9DC-40C1-9584-87528E2253CC}">
      <dgm:prSet/>
      <dgm:spPr/>
      <dgm:t>
        <a:bodyPr/>
        <a:lstStyle/>
        <a:p>
          <a:endParaRPr lang="ru-RU" sz="1600"/>
        </a:p>
      </dgm:t>
    </dgm:pt>
    <dgm:pt modelId="{706C9CFD-BE7C-4149-87A9-088E3CBD0AD0}">
      <dgm:prSet phldrT="[Текст]" custT="1"/>
      <dgm:spPr/>
      <dgm:t>
        <a:bodyPr/>
        <a:lstStyle/>
        <a:p>
          <a:r>
            <a:rPr lang="ru-RU" sz="1600" b="1" dirty="0"/>
            <a:t>Наиболее распространённый вариант</a:t>
          </a:r>
        </a:p>
      </dgm:t>
    </dgm:pt>
    <dgm:pt modelId="{9AA2CCCF-5BDF-4A76-8FC5-CB37F0B1C9DA}" type="parTrans" cxnId="{DAA0E0B2-BC13-4264-B719-95EEDB8CDF28}">
      <dgm:prSet/>
      <dgm:spPr/>
      <dgm:t>
        <a:bodyPr/>
        <a:lstStyle/>
        <a:p>
          <a:endParaRPr lang="ru-RU" sz="1600"/>
        </a:p>
      </dgm:t>
    </dgm:pt>
    <dgm:pt modelId="{0872CB2D-6BE7-4841-A9B1-BFB09E85205B}" type="sibTrans" cxnId="{DAA0E0B2-BC13-4264-B719-95EEDB8CDF28}">
      <dgm:prSet/>
      <dgm:spPr/>
      <dgm:t>
        <a:bodyPr/>
        <a:lstStyle/>
        <a:p>
          <a:endParaRPr lang="ru-RU" sz="1600"/>
        </a:p>
      </dgm:t>
    </dgm:pt>
    <dgm:pt modelId="{5C73F903-DEA5-4DF8-AD16-29F5B50B27B6}">
      <dgm:prSet phldrT="[Текст]" custT="1"/>
      <dgm:spPr/>
      <dgm:t>
        <a:bodyPr/>
        <a:lstStyle/>
        <a:p>
          <a:r>
            <a:rPr lang="ru-RU" sz="1600" dirty="0"/>
            <a:t>С фиксированной запятой</a:t>
          </a:r>
        </a:p>
      </dgm:t>
    </dgm:pt>
    <dgm:pt modelId="{FD64C7BF-AA9B-4802-8BAD-23E706B236AE}" type="parTrans" cxnId="{DE9BEE8A-C58D-4C47-A0D0-3515CC625297}">
      <dgm:prSet/>
      <dgm:spPr/>
      <dgm:t>
        <a:bodyPr/>
        <a:lstStyle/>
        <a:p>
          <a:endParaRPr lang="ru-RU" sz="1600"/>
        </a:p>
      </dgm:t>
    </dgm:pt>
    <dgm:pt modelId="{B671D71F-A123-459E-B955-7246617F4204}" type="sibTrans" cxnId="{DE9BEE8A-C58D-4C47-A0D0-3515CC625297}">
      <dgm:prSet/>
      <dgm:spPr/>
      <dgm:t>
        <a:bodyPr/>
        <a:lstStyle/>
        <a:p>
          <a:endParaRPr lang="ru-RU" sz="1600"/>
        </a:p>
      </dgm:t>
    </dgm:pt>
    <dgm:pt modelId="{793B6C31-B376-42EA-91B7-C03FFC6EFD0E}">
      <dgm:prSet phldrT="[Текст]" custT="1"/>
      <dgm:spPr/>
      <dgm:t>
        <a:bodyPr/>
        <a:lstStyle/>
        <a:p>
          <a:pPr algn="just"/>
          <a:r>
            <a:rPr lang="ru-RU" sz="1600" b="1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b="1" dirty="0"/>
        </a:p>
      </dgm:t>
    </dgm:pt>
    <dgm:pt modelId="{290E96FA-EEE0-4296-A165-D48F51460F9A}" type="parTrans" cxnId="{ABD77D8C-18FB-4F56-98CA-867D0C0A2362}">
      <dgm:prSet/>
      <dgm:spPr/>
      <dgm:t>
        <a:bodyPr/>
        <a:lstStyle/>
        <a:p>
          <a:endParaRPr lang="ru-RU" sz="1600"/>
        </a:p>
      </dgm:t>
    </dgm:pt>
    <dgm:pt modelId="{AB542CAF-FD87-4691-9FA5-3ECA1A273E28}" type="sibTrans" cxnId="{ABD77D8C-18FB-4F56-98CA-867D0C0A2362}">
      <dgm:prSet/>
      <dgm:spPr/>
      <dgm:t>
        <a:bodyPr/>
        <a:lstStyle/>
        <a:p>
          <a:endParaRPr lang="ru-RU" sz="1600"/>
        </a:p>
      </dgm:t>
    </dgm:pt>
    <dgm:pt modelId="{5670DB7E-9A9B-4DAE-BC87-FEFEAC06EC19}">
      <dgm:prSet phldrT="[Текст]" custT="1"/>
      <dgm:spPr/>
      <dgm:t>
        <a:bodyPr/>
        <a:lstStyle/>
        <a:p>
          <a:r>
            <a:rPr lang="ru-RU" sz="1600" dirty="0"/>
            <a:t>Рациональные числа</a:t>
          </a:r>
        </a:p>
      </dgm:t>
    </dgm:pt>
    <dgm:pt modelId="{00B19B88-5E4C-4248-B47A-CE6F1E1A4660}" type="parTrans" cxnId="{133A4F01-4C24-43D9-91FE-6F8D7B32C533}">
      <dgm:prSet/>
      <dgm:spPr/>
      <dgm:t>
        <a:bodyPr/>
        <a:lstStyle/>
        <a:p>
          <a:endParaRPr lang="ru-RU" sz="1600"/>
        </a:p>
      </dgm:t>
    </dgm:pt>
    <dgm:pt modelId="{CDA40C49-F424-4B22-84DB-1C6C4772F111}" type="sibTrans" cxnId="{133A4F01-4C24-43D9-91FE-6F8D7B32C533}">
      <dgm:prSet/>
      <dgm:spPr/>
      <dgm:t>
        <a:bodyPr/>
        <a:lstStyle/>
        <a:p>
          <a:endParaRPr lang="ru-RU" sz="1600"/>
        </a:p>
      </dgm:t>
    </dgm:pt>
    <dgm:pt modelId="{905F4847-8E0D-4782-9C6D-7679FC388807}">
      <dgm:prSet phldrT="[Текст]" custT="1"/>
      <dgm:spPr/>
      <dgm:t>
        <a:bodyPr/>
        <a:lstStyle/>
        <a:p>
          <a:r>
            <a:rPr lang="ru-RU" sz="1600" b="1" dirty="0"/>
            <a:t>Хранятся числитель и знаменатель дроби</a:t>
          </a:r>
        </a:p>
      </dgm:t>
    </dgm:pt>
    <dgm:pt modelId="{03D9C0F9-8D7A-4F2F-9325-F15791C2291D}" type="parTrans" cxnId="{B888B233-942F-402F-8440-14ADF2982B69}">
      <dgm:prSet/>
      <dgm:spPr/>
      <dgm:t>
        <a:bodyPr/>
        <a:lstStyle/>
        <a:p>
          <a:endParaRPr lang="ru-RU" sz="1600"/>
        </a:p>
      </dgm:t>
    </dgm:pt>
    <dgm:pt modelId="{C84567B7-A0D1-4BA8-9B93-CC729AE7E8E5}" type="sibTrans" cxnId="{B888B233-942F-402F-8440-14ADF2982B69}">
      <dgm:prSet/>
      <dgm:spPr/>
      <dgm:t>
        <a:bodyPr/>
        <a:lstStyle/>
        <a:p>
          <a:endParaRPr lang="ru-RU" sz="1600"/>
        </a:p>
      </dgm:t>
    </dgm:pt>
    <dgm:pt modelId="{02221DDD-E815-4937-985D-1A9ED1833728}">
      <dgm:prSet custT="1"/>
      <dgm:spPr/>
      <dgm:t>
        <a:bodyPr/>
        <a:lstStyle/>
        <a:p>
          <a:r>
            <a:rPr lang="ru-RU" sz="1600" dirty="0"/>
            <a:t>Логарифмические системы счисления</a:t>
          </a:r>
        </a:p>
      </dgm:t>
    </dgm:pt>
    <dgm:pt modelId="{AD1C570B-851C-4DB8-9BFD-6C8CC6065A06}" type="parTrans" cxnId="{1B537700-BF53-491A-AB6E-31C56F89D33F}">
      <dgm:prSet/>
      <dgm:spPr/>
      <dgm:t>
        <a:bodyPr/>
        <a:lstStyle/>
        <a:p>
          <a:endParaRPr lang="ru-RU" sz="1600"/>
        </a:p>
      </dgm:t>
    </dgm:pt>
    <dgm:pt modelId="{6C13DCCE-5B89-4FA0-A4F9-F9055A564917}" type="sibTrans" cxnId="{1B537700-BF53-491A-AB6E-31C56F89D33F}">
      <dgm:prSet/>
      <dgm:spPr/>
      <dgm:t>
        <a:bodyPr/>
        <a:lstStyle/>
        <a:p>
          <a:endParaRPr lang="ru-RU" sz="1600"/>
        </a:p>
      </dgm:t>
    </dgm:pt>
    <dgm:pt modelId="{A566A2CC-78D0-4E08-A6B3-E2539155DD55}">
      <dgm:prSet custT="1"/>
      <dgm:spPr/>
      <dgm:t>
        <a:bodyPr/>
        <a:lstStyle/>
        <a:p>
          <a:r>
            <a:rPr lang="ru-RU" sz="1600" dirty="0"/>
            <a:t>С плавающей запятой без ограничения точности</a:t>
          </a:r>
        </a:p>
      </dgm:t>
    </dgm:pt>
    <dgm:pt modelId="{43F77F14-0FA3-40C7-9880-6F822CD00CCD}" type="parTrans" cxnId="{B0D7CF98-D03C-4566-A46B-670875C491D3}">
      <dgm:prSet/>
      <dgm:spPr/>
      <dgm:t>
        <a:bodyPr/>
        <a:lstStyle/>
        <a:p>
          <a:endParaRPr lang="ru-RU" sz="1600"/>
        </a:p>
      </dgm:t>
    </dgm:pt>
    <dgm:pt modelId="{0B766CD8-DE39-4256-9B72-5356CB00C98F}" type="sibTrans" cxnId="{B0D7CF98-D03C-4566-A46B-670875C491D3}">
      <dgm:prSet/>
      <dgm:spPr/>
      <dgm:t>
        <a:bodyPr/>
        <a:lstStyle/>
        <a:p>
          <a:endParaRPr lang="ru-RU" sz="1600"/>
        </a:p>
      </dgm:t>
    </dgm:pt>
    <dgm:pt modelId="{FE0D5C42-1D3C-4EF9-B0E4-7A3BB693770B}">
      <dgm:prSet custT="1"/>
      <dgm:spPr/>
      <dgm:t>
        <a:bodyPr/>
        <a:lstStyle/>
        <a:p>
          <a:r>
            <a:rPr lang="ru-RU" sz="1600" dirty="0"/>
            <a:t>Символьное представление</a:t>
          </a:r>
        </a:p>
      </dgm:t>
    </dgm:pt>
    <dgm:pt modelId="{2DE336BF-3685-4490-98A4-E044905A66E3}" type="parTrans" cxnId="{AA1F80AA-1290-407F-AF17-1C6DF374E6F3}">
      <dgm:prSet/>
      <dgm:spPr/>
      <dgm:t>
        <a:bodyPr/>
        <a:lstStyle/>
        <a:p>
          <a:endParaRPr lang="ru-RU" sz="1600"/>
        </a:p>
      </dgm:t>
    </dgm:pt>
    <dgm:pt modelId="{72A4A336-F37F-4052-B618-DA23D940BC9B}" type="sibTrans" cxnId="{AA1F80AA-1290-407F-AF17-1C6DF374E6F3}">
      <dgm:prSet/>
      <dgm:spPr/>
      <dgm:t>
        <a:bodyPr/>
        <a:lstStyle/>
        <a:p>
          <a:endParaRPr lang="ru-RU" sz="1600"/>
        </a:p>
      </dgm:t>
    </dgm:pt>
    <dgm:pt modelId="{FED99272-200C-444E-8938-B476CC057E85}">
      <dgm:prSet custT="1"/>
      <dgm:spPr/>
      <dgm:t>
        <a:bodyPr/>
        <a:lstStyle/>
        <a:p>
          <a:r>
            <a:rPr lang="ru-RU" sz="1600" b="1" dirty="0"/>
            <a:t>Записывается логарифм значения и его знак</a:t>
          </a:r>
        </a:p>
      </dgm:t>
    </dgm:pt>
    <dgm:pt modelId="{24B826D4-C615-48BA-BD40-629187D69D91}" type="parTrans" cxnId="{0E078B6F-D984-410C-85E3-1C6F8C2E6B8A}">
      <dgm:prSet/>
      <dgm:spPr/>
      <dgm:t>
        <a:bodyPr/>
        <a:lstStyle/>
        <a:p>
          <a:endParaRPr lang="ru-RU" sz="1600"/>
        </a:p>
      </dgm:t>
    </dgm:pt>
    <dgm:pt modelId="{47FB2263-B9CA-4B13-B53C-BCF386BE11AD}" type="sibTrans" cxnId="{0E078B6F-D984-410C-85E3-1C6F8C2E6B8A}">
      <dgm:prSet/>
      <dgm:spPr/>
      <dgm:t>
        <a:bodyPr/>
        <a:lstStyle/>
        <a:p>
          <a:endParaRPr lang="ru-RU" sz="1600"/>
        </a:p>
      </dgm:t>
    </dgm:pt>
    <dgm:pt modelId="{BB45B373-8B77-458D-85D3-2EEF8376E400}">
      <dgm:prSet custT="1"/>
      <dgm:spPr/>
      <dgm:t>
        <a:bodyPr/>
        <a:lstStyle/>
        <a:p>
          <a:endParaRPr lang="ru-RU" sz="1600" dirty="0"/>
        </a:p>
      </dgm:t>
    </dgm:pt>
    <dgm:pt modelId="{21BFC867-8FAA-4CA0-B881-FDE0FB17342B}" type="parTrans" cxnId="{D33550A6-D63A-4449-AD82-817778910D37}">
      <dgm:prSet/>
      <dgm:spPr/>
      <dgm:t>
        <a:bodyPr/>
        <a:lstStyle/>
        <a:p>
          <a:endParaRPr lang="ru-RU" sz="1600"/>
        </a:p>
      </dgm:t>
    </dgm:pt>
    <dgm:pt modelId="{0B7589AF-55D8-418D-9204-1278CB0C253F}" type="sibTrans" cxnId="{D33550A6-D63A-4449-AD82-817778910D37}">
      <dgm:prSet/>
      <dgm:spPr/>
      <dgm:t>
        <a:bodyPr/>
        <a:lstStyle/>
        <a:p>
          <a:endParaRPr lang="ru-RU" sz="1600"/>
        </a:p>
      </dgm:t>
    </dgm:pt>
    <dgm:pt modelId="{2EE7BC3D-8DD0-4E61-A6A8-9BC655BFCB8B}">
      <dgm:prSet custT="1"/>
      <dgm:spPr/>
      <dgm:t>
        <a:bodyPr/>
        <a:lstStyle/>
        <a:p>
          <a:r>
            <a:rPr lang="ru-RU" sz="1600" b="1" dirty="0"/>
            <a:t>Реализуется программно для повышения точности</a:t>
          </a:r>
        </a:p>
      </dgm:t>
    </dgm:pt>
    <dgm:pt modelId="{8BFD5FA8-509F-4B72-96C6-1E85AE81595A}" type="parTrans" cxnId="{74E61175-2F30-45AA-8EAC-675CBF901627}">
      <dgm:prSet/>
      <dgm:spPr/>
      <dgm:t>
        <a:bodyPr/>
        <a:lstStyle/>
        <a:p>
          <a:endParaRPr lang="ru-RU" sz="1600"/>
        </a:p>
      </dgm:t>
    </dgm:pt>
    <dgm:pt modelId="{71902CC1-A64A-4799-8788-AECA623DAAD2}" type="sibTrans" cxnId="{74E61175-2F30-45AA-8EAC-675CBF901627}">
      <dgm:prSet/>
      <dgm:spPr/>
      <dgm:t>
        <a:bodyPr/>
        <a:lstStyle/>
        <a:p>
          <a:endParaRPr lang="ru-RU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865964FE-9E0C-4A59-88F1-950EB5B95EF3}">
          <dgm:prSet custT="1"/>
          <dgm:spPr/>
          <dgm:t>
            <a:bodyPr/>
            <a:lstStyle/>
            <a:p>
              <a:r>
                <a:rPr lang="ru-RU" sz="1600" b="1" dirty="0"/>
                <a:t>Системы компьютерной алгебры, могут работать с такими числами </a:t>
              </a:r>
              <a14:m>
                <m:oMath xmlns:m="http://schemas.openxmlformats.org/officeDocument/2006/math">
                  <m:rad>
                    <m:radPr>
                      <m:degHide m:val="on"/>
                      <m:ctrlPr>
                        <a:rPr lang="ru-RU" sz="1600" b="1" i="1" smtClean="0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r>
                        <a:rPr lang="ru-RU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e>
                  </m:rad>
                </m:oMath>
              </a14:m>
              <a:r>
                <a:rPr lang="ru-RU" sz="1600" b="1" dirty="0"/>
                <a:t> напрямую</a:t>
              </a:r>
            </a:p>
          </dgm:t>
        </dgm:pt>
      </mc:Choice>
      <mc:Fallback xmlns="">
        <dgm:pt modelId="{865964FE-9E0C-4A59-88F1-950EB5B95EF3}">
          <dgm:prSet custT="1"/>
          <dgm:spPr/>
          <dgm:t>
            <a:bodyPr/>
            <a:lstStyle/>
            <a:p>
              <a:r>
                <a:rPr lang="ru-RU" sz="1600" b="1" dirty="0"/>
                <a:t>Системы компьютерной алгебры, могут работать с такими числами </a:t>
              </a:r>
              <a:r>
                <a:rPr lang="ru-RU" sz="1600" b="1" i="0" smtClean="0">
                  <a:latin typeface="Cambria Math" panose="02040503050406030204" pitchFamily="18" charset="0"/>
                </a:rPr>
                <a:t>√</a:t>
              </a:r>
              <a:r>
                <a:rPr lang="ru-RU" sz="16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𝝅</a:t>
              </a:r>
              <a:r>
                <a:rPr lang="ru-RU" sz="1600" b="1" dirty="0"/>
                <a:t> напрямую</a:t>
              </a:r>
            </a:p>
          </dgm:t>
        </dgm:pt>
      </mc:Fallback>
    </mc:AlternateContent>
    <dgm:pt modelId="{20EB4356-AF7A-4ED3-9090-456148E22F34}" type="parTrans" cxnId="{CE2315DF-9C46-4858-A43C-AF3D2B8BE94A}">
      <dgm:prSet/>
      <dgm:spPr/>
      <dgm:t>
        <a:bodyPr/>
        <a:lstStyle/>
        <a:p>
          <a:endParaRPr lang="ru-RU" sz="1600"/>
        </a:p>
      </dgm:t>
    </dgm:pt>
    <dgm:pt modelId="{EE633C0D-44E5-444B-89B0-DAEB3F0140A2}" type="sibTrans" cxnId="{CE2315DF-9C46-4858-A43C-AF3D2B8BE94A}">
      <dgm:prSet/>
      <dgm:spPr/>
      <dgm:t>
        <a:bodyPr/>
        <a:lstStyle/>
        <a:p>
          <a:endParaRPr lang="ru-RU" sz="1600"/>
        </a:p>
      </dgm:t>
    </dgm:pt>
    <dgm:pt modelId="{ABDE00AE-88AE-4198-A453-7DD582E6A45F}">
      <dgm:prSet custT="1"/>
      <dgm:spPr/>
      <dgm:t>
        <a:bodyPr/>
        <a:lstStyle/>
        <a:p>
          <a:endParaRPr lang="ru-RU" sz="1600" dirty="0"/>
        </a:p>
      </dgm:t>
    </dgm:pt>
    <dgm:pt modelId="{8D0B8CCB-8F02-4EFB-B039-37DF1E1AB0DD}" type="parTrans" cxnId="{0763AB12-CB43-44C3-B62E-5A06B04A039F}">
      <dgm:prSet/>
      <dgm:spPr/>
      <dgm:t>
        <a:bodyPr/>
        <a:lstStyle/>
        <a:p>
          <a:endParaRPr lang="ru-RU"/>
        </a:p>
      </dgm:t>
    </dgm:pt>
    <dgm:pt modelId="{49F8D44B-7FB7-4A46-8E47-22C97A96EABD}" type="sibTrans" cxnId="{0763AB12-CB43-44C3-B62E-5A06B04A039F}">
      <dgm:prSet/>
      <dgm:spPr/>
      <dgm:t>
        <a:bodyPr/>
        <a:lstStyle/>
        <a:p>
          <a:endParaRPr lang="ru-RU"/>
        </a:p>
      </dgm:t>
    </dgm:pt>
    <dgm:pt modelId="{6990889F-D978-4FFD-8D15-509E08528411}" type="pres">
      <dgm:prSet presAssocID="{084A83A9-723D-4AC2-8C83-6139C3D73E34}" presName="Name0" presStyleCnt="0">
        <dgm:presLayoutVars>
          <dgm:dir/>
          <dgm:animLvl val="lvl"/>
          <dgm:resizeHandles val="exact"/>
        </dgm:presLayoutVars>
      </dgm:prSet>
      <dgm:spPr/>
    </dgm:pt>
    <dgm:pt modelId="{4A20A6AB-5573-44BE-B2F0-643B9271BF6B}" type="pres">
      <dgm:prSet presAssocID="{3E8C9F93-AA20-48FE-A7E2-CC8E5D804E68}" presName="linNode" presStyleCnt="0"/>
      <dgm:spPr/>
    </dgm:pt>
    <dgm:pt modelId="{4AA75C3B-A9D0-4C0C-AEB1-6F380193FB3C}" type="pres">
      <dgm:prSet presAssocID="{3E8C9F93-AA20-48FE-A7E2-CC8E5D804E6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1601B5F-810A-4979-BBB4-F9FD2B50E931}" type="pres">
      <dgm:prSet presAssocID="{3E8C9F93-AA20-48FE-A7E2-CC8E5D804E68}" presName="descendantText" presStyleLbl="alignAccFollowNode1" presStyleIdx="0" presStyleCnt="6">
        <dgm:presLayoutVars>
          <dgm:bulletEnabled val="1"/>
        </dgm:presLayoutVars>
      </dgm:prSet>
      <dgm:spPr/>
    </dgm:pt>
    <dgm:pt modelId="{2F2EE671-F948-4FC7-A006-51E5BDEE9E9B}" type="pres">
      <dgm:prSet presAssocID="{6112A8B0-BBA0-4A07-BDE1-916A48F6A814}" presName="sp" presStyleCnt="0"/>
      <dgm:spPr/>
    </dgm:pt>
    <dgm:pt modelId="{A03DE361-E15C-494B-8656-3D891D071790}" type="pres">
      <dgm:prSet presAssocID="{5C73F903-DEA5-4DF8-AD16-29F5B50B27B6}" presName="linNode" presStyleCnt="0"/>
      <dgm:spPr/>
    </dgm:pt>
    <dgm:pt modelId="{666DECED-84B9-4E65-AE5B-C70DCE9C230E}" type="pres">
      <dgm:prSet presAssocID="{5C73F903-DEA5-4DF8-AD16-29F5B50B27B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7BCFA91-DCBA-481F-A639-9D2621FEF525}" type="pres">
      <dgm:prSet presAssocID="{5C73F903-DEA5-4DF8-AD16-29F5B50B27B6}" presName="descendantText" presStyleLbl="alignAccFollowNode1" presStyleIdx="1" presStyleCnt="6">
        <dgm:presLayoutVars>
          <dgm:bulletEnabled val="1"/>
        </dgm:presLayoutVars>
      </dgm:prSet>
      <dgm:spPr/>
    </dgm:pt>
    <dgm:pt modelId="{5F942A29-C4B0-441E-94D2-4E6DBB88768A}" type="pres">
      <dgm:prSet presAssocID="{B671D71F-A123-459E-B955-7246617F4204}" presName="sp" presStyleCnt="0"/>
      <dgm:spPr/>
    </dgm:pt>
    <dgm:pt modelId="{11931E0F-014A-40DC-A220-DBAC063C4226}" type="pres">
      <dgm:prSet presAssocID="{5670DB7E-9A9B-4DAE-BC87-FEFEAC06EC19}" presName="linNode" presStyleCnt="0"/>
      <dgm:spPr/>
    </dgm:pt>
    <dgm:pt modelId="{BEEC33D5-7F06-41E7-A966-37478EAB2155}" type="pres">
      <dgm:prSet presAssocID="{5670DB7E-9A9B-4DAE-BC87-FEFEAC06EC1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68B21CA-EB94-4435-8F0C-AE5F3ACC71DE}" type="pres">
      <dgm:prSet presAssocID="{5670DB7E-9A9B-4DAE-BC87-FEFEAC06EC19}" presName="descendantText" presStyleLbl="alignAccFollowNode1" presStyleIdx="2" presStyleCnt="6">
        <dgm:presLayoutVars>
          <dgm:bulletEnabled val="1"/>
        </dgm:presLayoutVars>
      </dgm:prSet>
      <dgm:spPr/>
    </dgm:pt>
    <dgm:pt modelId="{385E4741-57ED-4BF2-85A4-D03428252059}" type="pres">
      <dgm:prSet presAssocID="{CDA40C49-F424-4B22-84DB-1C6C4772F111}" presName="sp" presStyleCnt="0"/>
      <dgm:spPr/>
    </dgm:pt>
    <dgm:pt modelId="{58A86A66-8B0E-4C9F-A25B-C722D463EC0F}" type="pres">
      <dgm:prSet presAssocID="{02221DDD-E815-4937-985D-1A9ED1833728}" presName="linNode" presStyleCnt="0"/>
      <dgm:spPr/>
    </dgm:pt>
    <dgm:pt modelId="{1211BBD2-DC8E-472C-98E2-A5D5BBE03930}" type="pres">
      <dgm:prSet presAssocID="{02221DDD-E815-4937-985D-1A9ED18337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C3C3A9F4-90F6-4799-B540-485F461852B1}" type="pres">
      <dgm:prSet presAssocID="{02221DDD-E815-4937-985D-1A9ED1833728}" presName="descendantText" presStyleLbl="alignAccFollowNode1" presStyleIdx="3" presStyleCnt="6">
        <dgm:presLayoutVars>
          <dgm:bulletEnabled val="1"/>
        </dgm:presLayoutVars>
      </dgm:prSet>
      <dgm:spPr/>
    </dgm:pt>
    <dgm:pt modelId="{58E99E77-FAD7-4AB9-B37C-42CF9D370A07}" type="pres">
      <dgm:prSet presAssocID="{6C13DCCE-5B89-4FA0-A4F9-F9055A564917}" presName="sp" presStyleCnt="0"/>
      <dgm:spPr/>
    </dgm:pt>
    <dgm:pt modelId="{D99B16ED-DF1F-43EE-BB80-113481748DBC}" type="pres">
      <dgm:prSet presAssocID="{A566A2CC-78D0-4E08-A6B3-E2539155DD55}" presName="linNode" presStyleCnt="0"/>
      <dgm:spPr/>
    </dgm:pt>
    <dgm:pt modelId="{11130FDD-24D4-4445-A65E-5FAF6BFDC68D}" type="pres">
      <dgm:prSet presAssocID="{A566A2CC-78D0-4E08-A6B3-E2539155DD55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294FC94-A897-4CF8-82F3-86471052EE22}" type="pres">
      <dgm:prSet presAssocID="{A566A2CC-78D0-4E08-A6B3-E2539155DD55}" presName="descendantText" presStyleLbl="alignAccFollowNode1" presStyleIdx="4" presStyleCnt="6">
        <dgm:presLayoutVars>
          <dgm:bulletEnabled val="1"/>
        </dgm:presLayoutVars>
      </dgm:prSet>
      <dgm:spPr/>
    </dgm:pt>
    <dgm:pt modelId="{2FE3C523-8945-4EF4-B1E5-4C73122E258F}" type="pres">
      <dgm:prSet presAssocID="{0B766CD8-DE39-4256-9B72-5356CB00C98F}" presName="sp" presStyleCnt="0"/>
      <dgm:spPr/>
    </dgm:pt>
    <dgm:pt modelId="{14FDD8BB-E014-447F-8CA6-93C993703DDB}" type="pres">
      <dgm:prSet presAssocID="{FE0D5C42-1D3C-4EF9-B0E4-7A3BB693770B}" presName="linNode" presStyleCnt="0"/>
      <dgm:spPr/>
    </dgm:pt>
    <dgm:pt modelId="{EF58FA22-6E46-4635-AD50-DABE84456A44}" type="pres">
      <dgm:prSet presAssocID="{FE0D5C42-1D3C-4EF9-B0E4-7A3BB693770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EDAAD874-24E7-442A-8122-B63C1DA1D6C9}" type="pres">
      <dgm:prSet presAssocID="{FE0D5C42-1D3C-4EF9-B0E4-7A3BB693770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1B537700-BF53-491A-AB6E-31C56F89D33F}" srcId="{084A83A9-723D-4AC2-8C83-6139C3D73E34}" destId="{02221DDD-E815-4937-985D-1A9ED1833728}" srcOrd="3" destOrd="0" parTransId="{AD1C570B-851C-4DB8-9BFD-6C8CC6065A06}" sibTransId="{6C13DCCE-5B89-4FA0-A4F9-F9055A564917}"/>
    <dgm:cxn modelId="{133A4F01-4C24-43D9-91FE-6F8D7B32C533}" srcId="{084A83A9-723D-4AC2-8C83-6139C3D73E34}" destId="{5670DB7E-9A9B-4DAE-BC87-FEFEAC06EC19}" srcOrd="2" destOrd="0" parTransId="{00B19B88-5E4C-4248-B47A-CE6F1E1A4660}" sibTransId="{CDA40C49-F424-4B22-84DB-1C6C4772F111}"/>
    <dgm:cxn modelId="{0763AB12-CB43-44C3-B62E-5A06B04A039F}" srcId="{02221DDD-E815-4937-985D-1A9ED1833728}" destId="{ABDE00AE-88AE-4198-A453-7DD582E6A45F}" srcOrd="2" destOrd="0" parTransId="{8D0B8CCB-8F02-4EFB-B039-37DF1E1AB0DD}" sibTransId="{49F8D44B-7FB7-4A46-8E47-22C97A96EABD}"/>
    <dgm:cxn modelId="{DE803614-CE03-41D4-BF75-FE4FE7153A1C}" type="presOf" srcId="{2EE7BC3D-8DD0-4E61-A6A8-9BC655BFCB8B}" destId="{A294FC94-A897-4CF8-82F3-86471052EE22}" srcOrd="0" destOrd="0" presId="urn:microsoft.com/office/officeart/2005/8/layout/vList5"/>
    <dgm:cxn modelId="{85145C17-3B01-43A0-9333-968A785BBD69}" type="presOf" srcId="{793B6C31-B376-42EA-91B7-C03FFC6EFD0E}" destId="{77BCFA91-DCBA-481F-A639-9D2621FEF525}" srcOrd="0" destOrd="0" presId="urn:microsoft.com/office/officeart/2005/8/layout/vList5"/>
    <dgm:cxn modelId="{1E52DA1F-A862-460A-B9CF-1E8C558ECFD5}" type="presOf" srcId="{865964FE-9E0C-4A59-88F1-950EB5B95EF3}" destId="{EDAAD874-24E7-442A-8122-B63C1DA1D6C9}" srcOrd="0" destOrd="0" presId="urn:microsoft.com/office/officeart/2005/8/layout/vList5"/>
    <dgm:cxn modelId="{B888B233-942F-402F-8440-14ADF2982B69}" srcId="{5670DB7E-9A9B-4DAE-BC87-FEFEAC06EC19}" destId="{905F4847-8E0D-4782-9C6D-7679FC388807}" srcOrd="0" destOrd="0" parTransId="{03D9C0F9-8D7A-4F2F-9325-F15791C2291D}" sibTransId="{C84567B7-A0D1-4BA8-9B93-CC729AE7E8E5}"/>
    <dgm:cxn modelId="{BFD73237-0B8D-42B3-BB07-6A1A35724A05}" type="presOf" srcId="{084A83A9-723D-4AC2-8C83-6139C3D73E34}" destId="{6990889F-D978-4FFD-8D15-509E08528411}" srcOrd="0" destOrd="0" presId="urn:microsoft.com/office/officeart/2005/8/layout/vList5"/>
    <dgm:cxn modelId="{D429734A-71E1-486B-851C-A151570EC381}" type="presOf" srcId="{3E8C9F93-AA20-48FE-A7E2-CC8E5D804E68}" destId="{4AA75C3B-A9D0-4C0C-AEB1-6F380193FB3C}" srcOrd="0" destOrd="0" presId="urn:microsoft.com/office/officeart/2005/8/layout/vList5"/>
    <dgm:cxn modelId="{79469D4C-A9DC-40C1-9584-87528E2253CC}" srcId="{084A83A9-723D-4AC2-8C83-6139C3D73E34}" destId="{3E8C9F93-AA20-48FE-A7E2-CC8E5D804E68}" srcOrd="0" destOrd="0" parTransId="{531A3C0D-066A-46C4-B700-6D3A90C7201A}" sibTransId="{6112A8B0-BBA0-4A07-BDE1-916A48F6A814}"/>
    <dgm:cxn modelId="{0E078B6F-D984-410C-85E3-1C6F8C2E6B8A}" srcId="{02221DDD-E815-4937-985D-1A9ED1833728}" destId="{FED99272-200C-444E-8938-B476CC057E85}" srcOrd="1" destOrd="0" parTransId="{24B826D4-C615-48BA-BD40-629187D69D91}" sibTransId="{47FB2263-B9CA-4B13-B53C-BCF386BE11AD}"/>
    <dgm:cxn modelId="{22C65F74-2AEC-444F-9D69-D04AB334CF6B}" type="presOf" srcId="{A566A2CC-78D0-4E08-A6B3-E2539155DD55}" destId="{11130FDD-24D4-4445-A65E-5FAF6BFDC68D}" srcOrd="0" destOrd="0" presId="urn:microsoft.com/office/officeart/2005/8/layout/vList5"/>
    <dgm:cxn modelId="{74E61175-2F30-45AA-8EAC-675CBF901627}" srcId="{A566A2CC-78D0-4E08-A6B3-E2539155DD55}" destId="{2EE7BC3D-8DD0-4E61-A6A8-9BC655BFCB8B}" srcOrd="0" destOrd="0" parTransId="{8BFD5FA8-509F-4B72-96C6-1E85AE81595A}" sibTransId="{71902CC1-A64A-4799-8788-AECA623DAAD2}"/>
    <dgm:cxn modelId="{39B4A357-DED7-4152-86D2-40EC140C2677}" type="presOf" srcId="{FE0D5C42-1D3C-4EF9-B0E4-7A3BB693770B}" destId="{EF58FA22-6E46-4635-AD50-DABE84456A44}" srcOrd="0" destOrd="0" presId="urn:microsoft.com/office/officeart/2005/8/layout/vList5"/>
    <dgm:cxn modelId="{B3AF615A-5DDB-410E-BB4F-D04C98DD9AE9}" type="presOf" srcId="{FED99272-200C-444E-8938-B476CC057E85}" destId="{C3C3A9F4-90F6-4799-B540-485F461852B1}" srcOrd="0" destOrd="1" presId="urn:microsoft.com/office/officeart/2005/8/layout/vList5"/>
    <dgm:cxn modelId="{1BF5ED83-259D-4308-8A0E-BD44569A4610}" type="presOf" srcId="{ABDE00AE-88AE-4198-A453-7DD582E6A45F}" destId="{C3C3A9F4-90F6-4799-B540-485F461852B1}" srcOrd="0" destOrd="2" presId="urn:microsoft.com/office/officeart/2005/8/layout/vList5"/>
    <dgm:cxn modelId="{DE9BEE8A-C58D-4C47-A0D0-3515CC625297}" srcId="{084A83A9-723D-4AC2-8C83-6139C3D73E34}" destId="{5C73F903-DEA5-4DF8-AD16-29F5B50B27B6}" srcOrd="1" destOrd="0" parTransId="{FD64C7BF-AA9B-4802-8BAD-23E706B236AE}" sibTransId="{B671D71F-A123-459E-B955-7246617F4204}"/>
    <dgm:cxn modelId="{ABD77D8C-18FB-4F56-98CA-867D0C0A2362}" srcId="{5C73F903-DEA5-4DF8-AD16-29F5B50B27B6}" destId="{793B6C31-B376-42EA-91B7-C03FFC6EFD0E}" srcOrd="0" destOrd="0" parTransId="{290E96FA-EEE0-4296-A165-D48F51460F9A}" sibTransId="{AB542CAF-FD87-4691-9FA5-3ECA1A273E28}"/>
    <dgm:cxn modelId="{DB512997-364F-4185-AF27-30E47D28263B}" type="presOf" srcId="{706C9CFD-BE7C-4149-87A9-088E3CBD0AD0}" destId="{01601B5F-810A-4979-BBB4-F9FD2B50E931}" srcOrd="0" destOrd="0" presId="urn:microsoft.com/office/officeart/2005/8/layout/vList5"/>
    <dgm:cxn modelId="{B0D7CF98-D03C-4566-A46B-670875C491D3}" srcId="{084A83A9-723D-4AC2-8C83-6139C3D73E34}" destId="{A566A2CC-78D0-4E08-A6B3-E2539155DD55}" srcOrd="4" destOrd="0" parTransId="{43F77F14-0FA3-40C7-9880-6F822CD00CCD}" sibTransId="{0B766CD8-DE39-4256-9B72-5356CB00C98F}"/>
    <dgm:cxn modelId="{24D8FFA0-13DD-4D47-AEC7-2022AFB042AB}" type="presOf" srcId="{5C73F903-DEA5-4DF8-AD16-29F5B50B27B6}" destId="{666DECED-84B9-4E65-AE5B-C70DCE9C230E}" srcOrd="0" destOrd="0" presId="urn:microsoft.com/office/officeart/2005/8/layout/vList5"/>
    <dgm:cxn modelId="{DB05A8A5-FBD6-4018-8612-0ACED5C8A664}" type="presOf" srcId="{BB45B373-8B77-458D-85D3-2EEF8376E400}" destId="{C3C3A9F4-90F6-4799-B540-485F461852B1}" srcOrd="0" destOrd="0" presId="urn:microsoft.com/office/officeart/2005/8/layout/vList5"/>
    <dgm:cxn modelId="{D33550A6-D63A-4449-AD82-817778910D37}" srcId="{02221DDD-E815-4937-985D-1A9ED1833728}" destId="{BB45B373-8B77-458D-85D3-2EEF8376E400}" srcOrd="0" destOrd="0" parTransId="{21BFC867-8FAA-4CA0-B881-FDE0FB17342B}" sibTransId="{0B7589AF-55D8-418D-9204-1278CB0C253F}"/>
    <dgm:cxn modelId="{0937C6A7-6B1A-423F-BE73-19FF32BAC7CE}" type="presOf" srcId="{5670DB7E-9A9B-4DAE-BC87-FEFEAC06EC19}" destId="{BEEC33D5-7F06-41E7-A966-37478EAB2155}" srcOrd="0" destOrd="0" presId="urn:microsoft.com/office/officeart/2005/8/layout/vList5"/>
    <dgm:cxn modelId="{AA1F80AA-1290-407F-AF17-1C6DF374E6F3}" srcId="{084A83A9-723D-4AC2-8C83-6139C3D73E34}" destId="{FE0D5C42-1D3C-4EF9-B0E4-7A3BB693770B}" srcOrd="5" destOrd="0" parTransId="{2DE336BF-3685-4490-98A4-E044905A66E3}" sibTransId="{72A4A336-F37F-4052-B618-DA23D940BC9B}"/>
    <dgm:cxn modelId="{DAA0E0B2-BC13-4264-B719-95EEDB8CDF28}" srcId="{3E8C9F93-AA20-48FE-A7E2-CC8E5D804E68}" destId="{706C9CFD-BE7C-4149-87A9-088E3CBD0AD0}" srcOrd="0" destOrd="0" parTransId="{9AA2CCCF-5BDF-4A76-8FC5-CB37F0B1C9DA}" sibTransId="{0872CB2D-6BE7-4841-A9B1-BFB09E85205B}"/>
    <dgm:cxn modelId="{1A6306DB-AD37-40FD-BE8F-6FDB7D2021B2}" type="presOf" srcId="{905F4847-8E0D-4782-9C6D-7679FC388807}" destId="{A68B21CA-EB94-4435-8F0C-AE5F3ACC71DE}" srcOrd="0" destOrd="0" presId="urn:microsoft.com/office/officeart/2005/8/layout/vList5"/>
    <dgm:cxn modelId="{CE2315DF-9C46-4858-A43C-AF3D2B8BE94A}" srcId="{FE0D5C42-1D3C-4EF9-B0E4-7A3BB693770B}" destId="{865964FE-9E0C-4A59-88F1-950EB5B95EF3}" srcOrd="0" destOrd="0" parTransId="{20EB4356-AF7A-4ED3-9090-456148E22F34}" sibTransId="{EE633C0D-44E5-444B-89B0-DAEB3F0140A2}"/>
    <dgm:cxn modelId="{DB8C88ED-3296-4832-979C-9FFAFB0C8DB6}" type="presOf" srcId="{02221DDD-E815-4937-985D-1A9ED1833728}" destId="{1211BBD2-DC8E-472C-98E2-A5D5BBE03930}" srcOrd="0" destOrd="0" presId="urn:microsoft.com/office/officeart/2005/8/layout/vList5"/>
    <dgm:cxn modelId="{62AEBE5A-C165-4875-AF5A-AEFA4A7FA258}" type="presParOf" srcId="{6990889F-D978-4FFD-8D15-509E08528411}" destId="{4A20A6AB-5573-44BE-B2F0-643B9271BF6B}" srcOrd="0" destOrd="0" presId="urn:microsoft.com/office/officeart/2005/8/layout/vList5"/>
    <dgm:cxn modelId="{2C8918A8-C417-404A-B34A-02AB0621BAAA}" type="presParOf" srcId="{4A20A6AB-5573-44BE-B2F0-643B9271BF6B}" destId="{4AA75C3B-A9D0-4C0C-AEB1-6F380193FB3C}" srcOrd="0" destOrd="0" presId="urn:microsoft.com/office/officeart/2005/8/layout/vList5"/>
    <dgm:cxn modelId="{656C1FF7-5F48-4F41-A1B0-209B0CB952C7}" type="presParOf" srcId="{4A20A6AB-5573-44BE-B2F0-643B9271BF6B}" destId="{01601B5F-810A-4979-BBB4-F9FD2B50E931}" srcOrd="1" destOrd="0" presId="urn:microsoft.com/office/officeart/2005/8/layout/vList5"/>
    <dgm:cxn modelId="{C0D4836C-F1FC-4ECC-8A5C-064FE46F2472}" type="presParOf" srcId="{6990889F-D978-4FFD-8D15-509E08528411}" destId="{2F2EE671-F948-4FC7-A006-51E5BDEE9E9B}" srcOrd="1" destOrd="0" presId="urn:microsoft.com/office/officeart/2005/8/layout/vList5"/>
    <dgm:cxn modelId="{ECDFC6A8-A8A4-48C7-AA44-174E9E69216B}" type="presParOf" srcId="{6990889F-D978-4FFD-8D15-509E08528411}" destId="{A03DE361-E15C-494B-8656-3D891D071790}" srcOrd="2" destOrd="0" presId="urn:microsoft.com/office/officeart/2005/8/layout/vList5"/>
    <dgm:cxn modelId="{69D07599-B727-4F11-92B8-D69C135E554F}" type="presParOf" srcId="{A03DE361-E15C-494B-8656-3D891D071790}" destId="{666DECED-84B9-4E65-AE5B-C70DCE9C230E}" srcOrd="0" destOrd="0" presId="urn:microsoft.com/office/officeart/2005/8/layout/vList5"/>
    <dgm:cxn modelId="{676A3CFC-0021-499F-879C-B978AE666911}" type="presParOf" srcId="{A03DE361-E15C-494B-8656-3D891D071790}" destId="{77BCFA91-DCBA-481F-A639-9D2621FEF525}" srcOrd="1" destOrd="0" presId="urn:microsoft.com/office/officeart/2005/8/layout/vList5"/>
    <dgm:cxn modelId="{E55B46CA-BFA5-4E84-957C-C886E99E2B40}" type="presParOf" srcId="{6990889F-D978-4FFD-8D15-509E08528411}" destId="{5F942A29-C4B0-441E-94D2-4E6DBB88768A}" srcOrd="3" destOrd="0" presId="urn:microsoft.com/office/officeart/2005/8/layout/vList5"/>
    <dgm:cxn modelId="{390A8930-2D49-41F9-9918-03624710AE61}" type="presParOf" srcId="{6990889F-D978-4FFD-8D15-509E08528411}" destId="{11931E0F-014A-40DC-A220-DBAC063C4226}" srcOrd="4" destOrd="0" presId="urn:microsoft.com/office/officeart/2005/8/layout/vList5"/>
    <dgm:cxn modelId="{2BAC3891-D911-4EA0-B27F-ADB076633CB8}" type="presParOf" srcId="{11931E0F-014A-40DC-A220-DBAC063C4226}" destId="{BEEC33D5-7F06-41E7-A966-37478EAB2155}" srcOrd="0" destOrd="0" presId="urn:microsoft.com/office/officeart/2005/8/layout/vList5"/>
    <dgm:cxn modelId="{8DDFA946-F612-4E06-A436-0DC1A11430E6}" type="presParOf" srcId="{11931E0F-014A-40DC-A220-DBAC063C4226}" destId="{A68B21CA-EB94-4435-8F0C-AE5F3ACC71DE}" srcOrd="1" destOrd="0" presId="urn:microsoft.com/office/officeart/2005/8/layout/vList5"/>
    <dgm:cxn modelId="{3CE2217E-8533-4707-BA2C-F7F6B1AF67A5}" type="presParOf" srcId="{6990889F-D978-4FFD-8D15-509E08528411}" destId="{385E4741-57ED-4BF2-85A4-D03428252059}" srcOrd="5" destOrd="0" presId="urn:microsoft.com/office/officeart/2005/8/layout/vList5"/>
    <dgm:cxn modelId="{EA5C4808-856A-4111-B710-AB8EB83B8E36}" type="presParOf" srcId="{6990889F-D978-4FFD-8D15-509E08528411}" destId="{58A86A66-8B0E-4C9F-A25B-C722D463EC0F}" srcOrd="6" destOrd="0" presId="urn:microsoft.com/office/officeart/2005/8/layout/vList5"/>
    <dgm:cxn modelId="{CE34751F-D456-4E53-927C-4C0134C9093A}" type="presParOf" srcId="{58A86A66-8B0E-4C9F-A25B-C722D463EC0F}" destId="{1211BBD2-DC8E-472C-98E2-A5D5BBE03930}" srcOrd="0" destOrd="0" presId="urn:microsoft.com/office/officeart/2005/8/layout/vList5"/>
    <dgm:cxn modelId="{910FB3E0-A817-4D58-A03F-5BA0AAF4B91C}" type="presParOf" srcId="{58A86A66-8B0E-4C9F-A25B-C722D463EC0F}" destId="{C3C3A9F4-90F6-4799-B540-485F461852B1}" srcOrd="1" destOrd="0" presId="urn:microsoft.com/office/officeart/2005/8/layout/vList5"/>
    <dgm:cxn modelId="{BFEAD3DF-1AFE-40FD-8AA3-547FE312DED0}" type="presParOf" srcId="{6990889F-D978-4FFD-8D15-509E08528411}" destId="{58E99E77-FAD7-4AB9-B37C-42CF9D370A07}" srcOrd="7" destOrd="0" presId="urn:microsoft.com/office/officeart/2005/8/layout/vList5"/>
    <dgm:cxn modelId="{86C554A3-EA53-49C8-BC71-0683F3C5FFCC}" type="presParOf" srcId="{6990889F-D978-4FFD-8D15-509E08528411}" destId="{D99B16ED-DF1F-43EE-BB80-113481748DBC}" srcOrd="8" destOrd="0" presId="urn:microsoft.com/office/officeart/2005/8/layout/vList5"/>
    <dgm:cxn modelId="{F9194E9A-B211-460C-93A5-02E8FF5A6143}" type="presParOf" srcId="{D99B16ED-DF1F-43EE-BB80-113481748DBC}" destId="{11130FDD-24D4-4445-A65E-5FAF6BFDC68D}" srcOrd="0" destOrd="0" presId="urn:microsoft.com/office/officeart/2005/8/layout/vList5"/>
    <dgm:cxn modelId="{905BCE71-9258-4368-B2BB-B9DD1815BAA9}" type="presParOf" srcId="{D99B16ED-DF1F-43EE-BB80-113481748DBC}" destId="{A294FC94-A897-4CF8-82F3-86471052EE22}" srcOrd="1" destOrd="0" presId="urn:microsoft.com/office/officeart/2005/8/layout/vList5"/>
    <dgm:cxn modelId="{EF38EB07-9AB7-47F3-9232-A75B025587B0}" type="presParOf" srcId="{6990889F-D978-4FFD-8D15-509E08528411}" destId="{2FE3C523-8945-4EF4-B1E5-4C73122E258F}" srcOrd="9" destOrd="0" presId="urn:microsoft.com/office/officeart/2005/8/layout/vList5"/>
    <dgm:cxn modelId="{EBF4F159-1988-4B48-A9BA-9BF09992A78D}" type="presParOf" srcId="{6990889F-D978-4FFD-8D15-509E08528411}" destId="{14FDD8BB-E014-447F-8CA6-93C993703DDB}" srcOrd="10" destOrd="0" presId="urn:microsoft.com/office/officeart/2005/8/layout/vList5"/>
    <dgm:cxn modelId="{6BD4199C-123D-4E00-9F47-0C883B4137C5}" type="presParOf" srcId="{14FDD8BB-E014-447F-8CA6-93C993703DDB}" destId="{EF58FA22-6E46-4635-AD50-DABE84456A44}" srcOrd="0" destOrd="0" presId="urn:microsoft.com/office/officeart/2005/8/layout/vList5"/>
    <dgm:cxn modelId="{96E0E2CC-1552-428B-803F-5691C7BA79A7}" type="presParOf" srcId="{14FDD8BB-E014-447F-8CA6-93C993703DDB}" destId="{EDAAD874-24E7-442A-8122-B63C1DA1D6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4A83A9-723D-4AC2-8C83-6139C3D73E34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3E8C9F93-AA20-48FE-A7E2-CC8E5D804E68}">
      <dgm:prSet phldrT="[Текст]" custT="1"/>
      <dgm:spPr/>
      <dgm:t>
        <a:bodyPr/>
        <a:lstStyle/>
        <a:p>
          <a:r>
            <a:rPr lang="ru-RU" sz="1600" dirty="0"/>
            <a:t>С плавающей запятой</a:t>
          </a:r>
        </a:p>
      </dgm:t>
    </dgm:pt>
    <dgm:pt modelId="{531A3C0D-066A-46C4-B700-6D3A90C7201A}" type="parTrans" cxnId="{79469D4C-A9DC-40C1-9584-87528E2253CC}">
      <dgm:prSet/>
      <dgm:spPr/>
      <dgm:t>
        <a:bodyPr/>
        <a:lstStyle/>
        <a:p>
          <a:endParaRPr lang="ru-RU" sz="1600"/>
        </a:p>
      </dgm:t>
    </dgm:pt>
    <dgm:pt modelId="{6112A8B0-BBA0-4A07-BDE1-916A48F6A814}" type="sibTrans" cxnId="{79469D4C-A9DC-40C1-9584-87528E2253CC}">
      <dgm:prSet/>
      <dgm:spPr/>
      <dgm:t>
        <a:bodyPr/>
        <a:lstStyle/>
        <a:p>
          <a:endParaRPr lang="ru-RU" sz="1600"/>
        </a:p>
      </dgm:t>
    </dgm:pt>
    <dgm:pt modelId="{706C9CFD-BE7C-4149-87A9-088E3CBD0AD0}">
      <dgm:prSet phldrT="[Текст]" custT="1"/>
      <dgm:spPr/>
      <dgm:t>
        <a:bodyPr/>
        <a:lstStyle/>
        <a:p>
          <a:r>
            <a:rPr lang="ru-RU" sz="1600" b="1" dirty="0"/>
            <a:t>Наиболее распространённый вариант</a:t>
          </a:r>
        </a:p>
      </dgm:t>
    </dgm:pt>
    <dgm:pt modelId="{9AA2CCCF-5BDF-4A76-8FC5-CB37F0B1C9DA}" type="parTrans" cxnId="{DAA0E0B2-BC13-4264-B719-95EEDB8CDF28}">
      <dgm:prSet/>
      <dgm:spPr/>
      <dgm:t>
        <a:bodyPr/>
        <a:lstStyle/>
        <a:p>
          <a:endParaRPr lang="ru-RU" sz="1600"/>
        </a:p>
      </dgm:t>
    </dgm:pt>
    <dgm:pt modelId="{0872CB2D-6BE7-4841-A9B1-BFB09E85205B}" type="sibTrans" cxnId="{DAA0E0B2-BC13-4264-B719-95EEDB8CDF28}">
      <dgm:prSet/>
      <dgm:spPr/>
      <dgm:t>
        <a:bodyPr/>
        <a:lstStyle/>
        <a:p>
          <a:endParaRPr lang="ru-RU" sz="1600"/>
        </a:p>
      </dgm:t>
    </dgm:pt>
    <dgm:pt modelId="{5C73F903-DEA5-4DF8-AD16-29F5B50B27B6}">
      <dgm:prSet phldrT="[Текст]" custT="1"/>
      <dgm:spPr/>
      <dgm:t>
        <a:bodyPr/>
        <a:lstStyle/>
        <a:p>
          <a:r>
            <a:rPr lang="ru-RU" sz="1600" dirty="0"/>
            <a:t>С фиксированной запятой</a:t>
          </a:r>
        </a:p>
      </dgm:t>
    </dgm:pt>
    <dgm:pt modelId="{FD64C7BF-AA9B-4802-8BAD-23E706B236AE}" type="parTrans" cxnId="{DE9BEE8A-C58D-4C47-A0D0-3515CC625297}">
      <dgm:prSet/>
      <dgm:spPr/>
      <dgm:t>
        <a:bodyPr/>
        <a:lstStyle/>
        <a:p>
          <a:endParaRPr lang="ru-RU" sz="1600"/>
        </a:p>
      </dgm:t>
    </dgm:pt>
    <dgm:pt modelId="{B671D71F-A123-459E-B955-7246617F4204}" type="sibTrans" cxnId="{DE9BEE8A-C58D-4C47-A0D0-3515CC625297}">
      <dgm:prSet/>
      <dgm:spPr/>
      <dgm:t>
        <a:bodyPr/>
        <a:lstStyle/>
        <a:p>
          <a:endParaRPr lang="ru-RU" sz="1600"/>
        </a:p>
      </dgm:t>
    </dgm:pt>
    <dgm:pt modelId="{793B6C31-B376-42EA-91B7-C03FFC6EFD0E}">
      <dgm:prSet phldrT="[Текст]" custT="1"/>
      <dgm:spPr/>
      <dgm:t>
        <a:bodyPr/>
        <a:lstStyle/>
        <a:p>
          <a:pPr algn="just"/>
          <a:r>
            <a:rPr lang="ru-RU" sz="1600" b="1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b="1" dirty="0"/>
        </a:p>
      </dgm:t>
    </dgm:pt>
    <dgm:pt modelId="{290E96FA-EEE0-4296-A165-D48F51460F9A}" type="parTrans" cxnId="{ABD77D8C-18FB-4F56-98CA-867D0C0A2362}">
      <dgm:prSet/>
      <dgm:spPr/>
      <dgm:t>
        <a:bodyPr/>
        <a:lstStyle/>
        <a:p>
          <a:endParaRPr lang="ru-RU" sz="1600"/>
        </a:p>
      </dgm:t>
    </dgm:pt>
    <dgm:pt modelId="{AB542CAF-FD87-4691-9FA5-3ECA1A273E28}" type="sibTrans" cxnId="{ABD77D8C-18FB-4F56-98CA-867D0C0A2362}">
      <dgm:prSet/>
      <dgm:spPr/>
      <dgm:t>
        <a:bodyPr/>
        <a:lstStyle/>
        <a:p>
          <a:endParaRPr lang="ru-RU" sz="1600"/>
        </a:p>
      </dgm:t>
    </dgm:pt>
    <dgm:pt modelId="{5670DB7E-9A9B-4DAE-BC87-FEFEAC06EC19}">
      <dgm:prSet phldrT="[Текст]" custT="1"/>
      <dgm:spPr/>
      <dgm:t>
        <a:bodyPr/>
        <a:lstStyle/>
        <a:p>
          <a:r>
            <a:rPr lang="ru-RU" sz="1600" dirty="0"/>
            <a:t>Рациональные числа</a:t>
          </a:r>
        </a:p>
      </dgm:t>
    </dgm:pt>
    <dgm:pt modelId="{00B19B88-5E4C-4248-B47A-CE6F1E1A4660}" type="parTrans" cxnId="{133A4F01-4C24-43D9-91FE-6F8D7B32C533}">
      <dgm:prSet/>
      <dgm:spPr/>
      <dgm:t>
        <a:bodyPr/>
        <a:lstStyle/>
        <a:p>
          <a:endParaRPr lang="ru-RU" sz="1600"/>
        </a:p>
      </dgm:t>
    </dgm:pt>
    <dgm:pt modelId="{CDA40C49-F424-4B22-84DB-1C6C4772F111}" type="sibTrans" cxnId="{133A4F01-4C24-43D9-91FE-6F8D7B32C533}">
      <dgm:prSet/>
      <dgm:spPr/>
      <dgm:t>
        <a:bodyPr/>
        <a:lstStyle/>
        <a:p>
          <a:endParaRPr lang="ru-RU" sz="1600"/>
        </a:p>
      </dgm:t>
    </dgm:pt>
    <dgm:pt modelId="{905F4847-8E0D-4782-9C6D-7679FC388807}">
      <dgm:prSet phldrT="[Текст]" custT="1"/>
      <dgm:spPr/>
      <dgm:t>
        <a:bodyPr/>
        <a:lstStyle/>
        <a:p>
          <a:r>
            <a:rPr lang="ru-RU" sz="1600" b="1" dirty="0"/>
            <a:t>Хранятся числитель и знаменатель дроби</a:t>
          </a:r>
        </a:p>
      </dgm:t>
    </dgm:pt>
    <dgm:pt modelId="{03D9C0F9-8D7A-4F2F-9325-F15791C2291D}" type="parTrans" cxnId="{B888B233-942F-402F-8440-14ADF2982B69}">
      <dgm:prSet/>
      <dgm:spPr/>
      <dgm:t>
        <a:bodyPr/>
        <a:lstStyle/>
        <a:p>
          <a:endParaRPr lang="ru-RU" sz="1600"/>
        </a:p>
      </dgm:t>
    </dgm:pt>
    <dgm:pt modelId="{C84567B7-A0D1-4BA8-9B93-CC729AE7E8E5}" type="sibTrans" cxnId="{B888B233-942F-402F-8440-14ADF2982B69}">
      <dgm:prSet/>
      <dgm:spPr/>
      <dgm:t>
        <a:bodyPr/>
        <a:lstStyle/>
        <a:p>
          <a:endParaRPr lang="ru-RU" sz="1600"/>
        </a:p>
      </dgm:t>
    </dgm:pt>
    <dgm:pt modelId="{02221DDD-E815-4937-985D-1A9ED1833728}">
      <dgm:prSet custT="1"/>
      <dgm:spPr/>
      <dgm:t>
        <a:bodyPr/>
        <a:lstStyle/>
        <a:p>
          <a:r>
            <a:rPr lang="ru-RU" sz="1600" dirty="0"/>
            <a:t>Логарифмические системы счисления</a:t>
          </a:r>
        </a:p>
      </dgm:t>
    </dgm:pt>
    <dgm:pt modelId="{AD1C570B-851C-4DB8-9BFD-6C8CC6065A06}" type="parTrans" cxnId="{1B537700-BF53-491A-AB6E-31C56F89D33F}">
      <dgm:prSet/>
      <dgm:spPr/>
      <dgm:t>
        <a:bodyPr/>
        <a:lstStyle/>
        <a:p>
          <a:endParaRPr lang="ru-RU" sz="1600"/>
        </a:p>
      </dgm:t>
    </dgm:pt>
    <dgm:pt modelId="{6C13DCCE-5B89-4FA0-A4F9-F9055A564917}" type="sibTrans" cxnId="{1B537700-BF53-491A-AB6E-31C56F89D33F}">
      <dgm:prSet/>
      <dgm:spPr/>
      <dgm:t>
        <a:bodyPr/>
        <a:lstStyle/>
        <a:p>
          <a:endParaRPr lang="ru-RU" sz="1600"/>
        </a:p>
      </dgm:t>
    </dgm:pt>
    <dgm:pt modelId="{A566A2CC-78D0-4E08-A6B3-E2539155DD55}">
      <dgm:prSet custT="1"/>
      <dgm:spPr/>
      <dgm:t>
        <a:bodyPr/>
        <a:lstStyle/>
        <a:p>
          <a:r>
            <a:rPr lang="ru-RU" sz="1600" dirty="0"/>
            <a:t>С плавающей запятой без ограничения точности</a:t>
          </a:r>
        </a:p>
      </dgm:t>
    </dgm:pt>
    <dgm:pt modelId="{43F77F14-0FA3-40C7-9880-6F822CD00CCD}" type="parTrans" cxnId="{B0D7CF98-D03C-4566-A46B-670875C491D3}">
      <dgm:prSet/>
      <dgm:spPr/>
      <dgm:t>
        <a:bodyPr/>
        <a:lstStyle/>
        <a:p>
          <a:endParaRPr lang="ru-RU" sz="1600"/>
        </a:p>
      </dgm:t>
    </dgm:pt>
    <dgm:pt modelId="{0B766CD8-DE39-4256-9B72-5356CB00C98F}" type="sibTrans" cxnId="{B0D7CF98-D03C-4566-A46B-670875C491D3}">
      <dgm:prSet/>
      <dgm:spPr/>
      <dgm:t>
        <a:bodyPr/>
        <a:lstStyle/>
        <a:p>
          <a:endParaRPr lang="ru-RU" sz="1600"/>
        </a:p>
      </dgm:t>
    </dgm:pt>
    <dgm:pt modelId="{FE0D5C42-1D3C-4EF9-B0E4-7A3BB693770B}">
      <dgm:prSet custT="1"/>
      <dgm:spPr/>
      <dgm:t>
        <a:bodyPr/>
        <a:lstStyle/>
        <a:p>
          <a:r>
            <a:rPr lang="ru-RU" sz="1600" dirty="0"/>
            <a:t>Символьное представление</a:t>
          </a:r>
        </a:p>
      </dgm:t>
    </dgm:pt>
    <dgm:pt modelId="{2DE336BF-3685-4490-98A4-E044905A66E3}" type="parTrans" cxnId="{AA1F80AA-1290-407F-AF17-1C6DF374E6F3}">
      <dgm:prSet/>
      <dgm:spPr/>
      <dgm:t>
        <a:bodyPr/>
        <a:lstStyle/>
        <a:p>
          <a:endParaRPr lang="ru-RU" sz="1600"/>
        </a:p>
      </dgm:t>
    </dgm:pt>
    <dgm:pt modelId="{72A4A336-F37F-4052-B618-DA23D940BC9B}" type="sibTrans" cxnId="{AA1F80AA-1290-407F-AF17-1C6DF374E6F3}">
      <dgm:prSet/>
      <dgm:spPr/>
      <dgm:t>
        <a:bodyPr/>
        <a:lstStyle/>
        <a:p>
          <a:endParaRPr lang="ru-RU" sz="1600"/>
        </a:p>
      </dgm:t>
    </dgm:pt>
    <dgm:pt modelId="{FED99272-200C-444E-8938-B476CC057E85}">
      <dgm:prSet custT="1"/>
      <dgm:spPr/>
      <dgm:t>
        <a:bodyPr/>
        <a:lstStyle/>
        <a:p>
          <a:r>
            <a:rPr lang="ru-RU" sz="1600" b="1" dirty="0"/>
            <a:t>Записывается логарифм значения и его знак</a:t>
          </a:r>
        </a:p>
      </dgm:t>
    </dgm:pt>
    <dgm:pt modelId="{24B826D4-C615-48BA-BD40-629187D69D91}" type="parTrans" cxnId="{0E078B6F-D984-410C-85E3-1C6F8C2E6B8A}">
      <dgm:prSet/>
      <dgm:spPr/>
      <dgm:t>
        <a:bodyPr/>
        <a:lstStyle/>
        <a:p>
          <a:endParaRPr lang="ru-RU" sz="1600"/>
        </a:p>
      </dgm:t>
    </dgm:pt>
    <dgm:pt modelId="{47FB2263-B9CA-4B13-B53C-BCF386BE11AD}" type="sibTrans" cxnId="{0E078B6F-D984-410C-85E3-1C6F8C2E6B8A}">
      <dgm:prSet/>
      <dgm:spPr/>
      <dgm:t>
        <a:bodyPr/>
        <a:lstStyle/>
        <a:p>
          <a:endParaRPr lang="ru-RU" sz="1600"/>
        </a:p>
      </dgm:t>
    </dgm:pt>
    <dgm:pt modelId="{BB45B373-8B77-458D-85D3-2EEF8376E400}">
      <dgm:prSet custT="1"/>
      <dgm:spPr/>
      <dgm:t>
        <a:bodyPr/>
        <a:lstStyle/>
        <a:p>
          <a:endParaRPr lang="ru-RU" sz="1600" dirty="0"/>
        </a:p>
      </dgm:t>
    </dgm:pt>
    <dgm:pt modelId="{21BFC867-8FAA-4CA0-B881-FDE0FB17342B}" type="parTrans" cxnId="{D33550A6-D63A-4449-AD82-817778910D37}">
      <dgm:prSet/>
      <dgm:spPr/>
      <dgm:t>
        <a:bodyPr/>
        <a:lstStyle/>
        <a:p>
          <a:endParaRPr lang="ru-RU" sz="1600"/>
        </a:p>
      </dgm:t>
    </dgm:pt>
    <dgm:pt modelId="{0B7589AF-55D8-418D-9204-1278CB0C253F}" type="sibTrans" cxnId="{D33550A6-D63A-4449-AD82-817778910D37}">
      <dgm:prSet/>
      <dgm:spPr/>
      <dgm:t>
        <a:bodyPr/>
        <a:lstStyle/>
        <a:p>
          <a:endParaRPr lang="ru-RU" sz="1600"/>
        </a:p>
      </dgm:t>
    </dgm:pt>
    <dgm:pt modelId="{2EE7BC3D-8DD0-4E61-A6A8-9BC655BFCB8B}">
      <dgm:prSet custT="1"/>
      <dgm:spPr/>
      <dgm:t>
        <a:bodyPr/>
        <a:lstStyle/>
        <a:p>
          <a:r>
            <a:rPr lang="ru-RU" sz="1600" b="1" dirty="0"/>
            <a:t>Реализуется программно для повышения точности</a:t>
          </a:r>
        </a:p>
      </dgm:t>
    </dgm:pt>
    <dgm:pt modelId="{8BFD5FA8-509F-4B72-96C6-1E85AE81595A}" type="parTrans" cxnId="{74E61175-2F30-45AA-8EAC-675CBF901627}">
      <dgm:prSet/>
      <dgm:spPr/>
      <dgm:t>
        <a:bodyPr/>
        <a:lstStyle/>
        <a:p>
          <a:endParaRPr lang="ru-RU" sz="1600"/>
        </a:p>
      </dgm:t>
    </dgm:pt>
    <dgm:pt modelId="{71902CC1-A64A-4799-8788-AECA623DAAD2}" type="sibTrans" cxnId="{74E61175-2F30-45AA-8EAC-675CBF901627}">
      <dgm:prSet/>
      <dgm:spPr/>
      <dgm:t>
        <a:bodyPr/>
        <a:lstStyle/>
        <a:p>
          <a:endParaRPr lang="ru-RU" sz="1600"/>
        </a:p>
      </dgm:t>
    </dgm:pt>
    <dgm:pt modelId="{865964FE-9E0C-4A59-88F1-950EB5B95EF3}">
      <dgm:prSet custT="1"/>
      <dgm:spPr>
        <a:blipFill>
          <a:blip xmlns:r="http://schemas.openxmlformats.org/officeDocument/2006/relationships" r:embed="rId1"/>
          <a:stretch>
            <a:fillRect b="-784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20EB4356-AF7A-4ED3-9090-456148E22F34}" type="parTrans" cxnId="{CE2315DF-9C46-4858-A43C-AF3D2B8BE94A}">
      <dgm:prSet/>
      <dgm:spPr/>
      <dgm:t>
        <a:bodyPr/>
        <a:lstStyle/>
        <a:p>
          <a:endParaRPr lang="ru-RU" sz="1600"/>
        </a:p>
      </dgm:t>
    </dgm:pt>
    <dgm:pt modelId="{EE633C0D-44E5-444B-89B0-DAEB3F0140A2}" type="sibTrans" cxnId="{CE2315DF-9C46-4858-A43C-AF3D2B8BE94A}">
      <dgm:prSet/>
      <dgm:spPr/>
      <dgm:t>
        <a:bodyPr/>
        <a:lstStyle/>
        <a:p>
          <a:endParaRPr lang="ru-RU" sz="1600"/>
        </a:p>
      </dgm:t>
    </dgm:pt>
    <dgm:pt modelId="{ABDE00AE-88AE-4198-A453-7DD582E6A45F}">
      <dgm:prSet custT="1"/>
      <dgm:spPr/>
      <dgm:t>
        <a:bodyPr/>
        <a:lstStyle/>
        <a:p>
          <a:endParaRPr lang="ru-RU" sz="1600" dirty="0"/>
        </a:p>
      </dgm:t>
    </dgm:pt>
    <dgm:pt modelId="{8D0B8CCB-8F02-4EFB-B039-37DF1E1AB0DD}" type="parTrans" cxnId="{0763AB12-CB43-44C3-B62E-5A06B04A039F}">
      <dgm:prSet/>
      <dgm:spPr/>
      <dgm:t>
        <a:bodyPr/>
        <a:lstStyle/>
        <a:p>
          <a:endParaRPr lang="ru-RU"/>
        </a:p>
      </dgm:t>
    </dgm:pt>
    <dgm:pt modelId="{49F8D44B-7FB7-4A46-8E47-22C97A96EABD}" type="sibTrans" cxnId="{0763AB12-CB43-44C3-B62E-5A06B04A039F}">
      <dgm:prSet/>
      <dgm:spPr/>
      <dgm:t>
        <a:bodyPr/>
        <a:lstStyle/>
        <a:p>
          <a:endParaRPr lang="ru-RU"/>
        </a:p>
      </dgm:t>
    </dgm:pt>
    <dgm:pt modelId="{6990889F-D978-4FFD-8D15-509E08528411}" type="pres">
      <dgm:prSet presAssocID="{084A83A9-723D-4AC2-8C83-6139C3D73E3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A20A6AB-5573-44BE-B2F0-643B9271BF6B}" type="pres">
      <dgm:prSet presAssocID="{3E8C9F93-AA20-48FE-A7E2-CC8E5D804E68}" presName="linNode" presStyleCnt="0"/>
      <dgm:spPr/>
    </dgm:pt>
    <dgm:pt modelId="{4AA75C3B-A9D0-4C0C-AEB1-6F380193FB3C}" type="pres">
      <dgm:prSet presAssocID="{3E8C9F93-AA20-48FE-A7E2-CC8E5D804E68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601B5F-810A-4979-BBB4-F9FD2B50E931}" type="pres">
      <dgm:prSet presAssocID="{3E8C9F93-AA20-48FE-A7E2-CC8E5D804E68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2EE671-F948-4FC7-A006-51E5BDEE9E9B}" type="pres">
      <dgm:prSet presAssocID="{6112A8B0-BBA0-4A07-BDE1-916A48F6A814}" presName="sp" presStyleCnt="0"/>
      <dgm:spPr/>
    </dgm:pt>
    <dgm:pt modelId="{A03DE361-E15C-494B-8656-3D891D071790}" type="pres">
      <dgm:prSet presAssocID="{5C73F903-DEA5-4DF8-AD16-29F5B50B27B6}" presName="linNode" presStyleCnt="0"/>
      <dgm:spPr/>
    </dgm:pt>
    <dgm:pt modelId="{666DECED-84B9-4E65-AE5B-C70DCE9C230E}" type="pres">
      <dgm:prSet presAssocID="{5C73F903-DEA5-4DF8-AD16-29F5B50B27B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BCFA91-DCBA-481F-A639-9D2621FEF525}" type="pres">
      <dgm:prSet presAssocID="{5C73F903-DEA5-4DF8-AD16-29F5B50B27B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942A29-C4B0-441E-94D2-4E6DBB88768A}" type="pres">
      <dgm:prSet presAssocID="{B671D71F-A123-459E-B955-7246617F4204}" presName="sp" presStyleCnt="0"/>
      <dgm:spPr/>
    </dgm:pt>
    <dgm:pt modelId="{11931E0F-014A-40DC-A220-DBAC063C4226}" type="pres">
      <dgm:prSet presAssocID="{5670DB7E-9A9B-4DAE-BC87-FEFEAC06EC19}" presName="linNode" presStyleCnt="0"/>
      <dgm:spPr/>
    </dgm:pt>
    <dgm:pt modelId="{BEEC33D5-7F06-41E7-A966-37478EAB2155}" type="pres">
      <dgm:prSet presAssocID="{5670DB7E-9A9B-4DAE-BC87-FEFEAC06EC19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8B21CA-EB94-4435-8F0C-AE5F3ACC71DE}" type="pres">
      <dgm:prSet presAssocID="{5670DB7E-9A9B-4DAE-BC87-FEFEAC06EC19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5E4741-57ED-4BF2-85A4-D03428252059}" type="pres">
      <dgm:prSet presAssocID="{CDA40C49-F424-4B22-84DB-1C6C4772F111}" presName="sp" presStyleCnt="0"/>
      <dgm:spPr/>
    </dgm:pt>
    <dgm:pt modelId="{58A86A66-8B0E-4C9F-A25B-C722D463EC0F}" type="pres">
      <dgm:prSet presAssocID="{02221DDD-E815-4937-985D-1A9ED1833728}" presName="linNode" presStyleCnt="0"/>
      <dgm:spPr/>
    </dgm:pt>
    <dgm:pt modelId="{1211BBD2-DC8E-472C-98E2-A5D5BBE03930}" type="pres">
      <dgm:prSet presAssocID="{02221DDD-E815-4937-985D-1A9ED183372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C3A9F4-90F6-4799-B540-485F461852B1}" type="pres">
      <dgm:prSet presAssocID="{02221DDD-E815-4937-985D-1A9ED183372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E99E77-FAD7-4AB9-B37C-42CF9D370A07}" type="pres">
      <dgm:prSet presAssocID="{6C13DCCE-5B89-4FA0-A4F9-F9055A564917}" presName="sp" presStyleCnt="0"/>
      <dgm:spPr/>
    </dgm:pt>
    <dgm:pt modelId="{D99B16ED-DF1F-43EE-BB80-113481748DBC}" type="pres">
      <dgm:prSet presAssocID="{A566A2CC-78D0-4E08-A6B3-E2539155DD55}" presName="linNode" presStyleCnt="0"/>
      <dgm:spPr/>
    </dgm:pt>
    <dgm:pt modelId="{11130FDD-24D4-4445-A65E-5FAF6BFDC68D}" type="pres">
      <dgm:prSet presAssocID="{A566A2CC-78D0-4E08-A6B3-E2539155DD55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94FC94-A897-4CF8-82F3-86471052EE22}" type="pres">
      <dgm:prSet presAssocID="{A566A2CC-78D0-4E08-A6B3-E2539155DD55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E3C523-8945-4EF4-B1E5-4C73122E258F}" type="pres">
      <dgm:prSet presAssocID="{0B766CD8-DE39-4256-9B72-5356CB00C98F}" presName="sp" presStyleCnt="0"/>
      <dgm:spPr/>
    </dgm:pt>
    <dgm:pt modelId="{14FDD8BB-E014-447F-8CA6-93C993703DDB}" type="pres">
      <dgm:prSet presAssocID="{FE0D5C42-1D3C-4EF9-B0E4-7A3BB693770B}" presName="linNode" presStyleCnt="0"/>
      <dgm:spPr/>
    </dgm:pt>
    <dgm:pt modelId="{EF58FA22-6E46-4635-AD50-DABE84456A44}" type="pres">
      <dgm:prSet presAssocID="{FE0D5C42-1D3C-4EF9-B0E4-7A3BB693770B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AAD874-24E7-442A-8122-B63C1DA1D6C9}" type="pres">
      <dgm:prSet presAssocID="{FE0D5C42-1D3C-4EF9-B0E4-7A3BB693770B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AA0E0B2-BC13-4264-B719-95EEDB8CDF28}" srcId="{3E8C9F93-AA20-48FE-A7E2-CC8E5D804E68}" destId="{706C9CFD-BE7C-4149-87A9-088E3CBD0AD0}" srcOrd="0" destOrd="0" parTransId="{9AA2CCCF-5BDF-4A76-8FC5-CB37F0B1C9DA}" sibTransId="{0872CB2D-6BE7-4841-A9B1-BFB09E85205B}"/>
    <dgm:cxn modelId="{AA1F80AA-1290-407F-AF17-1C6DF374E6F3}" srcId="{084A83A9-723D-4AC2-8C83-6139C3D73E34}" destId="{FE0D5C42-1D3C-4EF9-B0E4-7A3BB693770B}" srcOrd="5" destOrd="0" parTransId="{2DE336BF-3685-4490-98A4-E044905A66E3}" sibTransId="{72A4A336-F37F-4052-B618-DA23D940BC9B}"/>
    <dgm:cxn modelId="{39B4A357-DED7-4152-86D2-40EC140C2677}" type="presOf" srcId="{FE0D5C42-1D3C-4EF9-B0E4-7A3BB693770B}" destId="{EF58FA22-6E46-4635-AD50-DABE84456A44}" srcOrd="0" destOrd="0" presId="urn:microsoft.com/office/officeart/2005/8/layout/vList5"/>
    <dgm:cxn modelId="{1A6306DB-AD37-40FD-BE8F-6FDB7D2021B2}" type="presOf" srcId="{905F4847-8E0D-4782-9C6D-7679FC388807}" destId="{A68B21CA-EB94-4435-8F0C-AE5F3ACC71DE}" srcOrd="0" destOrd="0" presId="urn:microsoft.com/office/officeart/2005/8/layout/vList5"/>
    <dgm:cxn modelId="{BFD73237-0B8D-42B3-BB07-6A1A35724A05}" type="presOf" srcId="{084A83A9-723D-4AC2-8C83-6139C3D73E34}" destId="{6990889F-D978-4FFD-8D15-509E08528411}" srcOrd="0" destOrd="0" presId="urn:microsoft.com/office/officeart/2005/8/layout/vList5"/>
    <dgm:cxn modelId="{DB05A8A5-FBD6-4018-8612-0ACED5C8A664}" type="presOf" srcId="{BB45B373-8B77-458D-85D3-2EEF8376E400}" destId="{C3C3A9F4-90F6-4799-B540-485F461852B1}" srcOrd="0" destOrd="0" presId="urn:microsoft.com/office/officeart/2005/8/layout/vList5"/>
    <dgm:cxn modelId="{24D8FFA0-13DD-4D47-AEC7-2022AFB042AB}" type="presOf" srcId="{5C73F903-DEA5-4DF8-AD16-29F5B50B27B6}" destId="{666DECED-84B9-4E65-AE5B-C70DCE9C230E}" srcOrd="0" destOrd="0" presId="urn:microsoft.com/office/officeart/2005/8/layout/vList5"/>
    <dgm:cxn modelId="{DB512997-364F-4185-AF27-30E47D28263B}" type="presOf" srcId="{706C9CFD-BE7C-4149-87A9-088E3CBD0AD0}" destId="{01601B5F-810A-4979-BBB4-F9FD2B50E931}" srcOrd="0" destOrd="0" presId="urn:microsoft.com/office/officeart/2005/8/layout/vList5"/>
    <dgm:cxn modelId="{22C65F74-2AEC-444F-9D69-D04AB334CF6B}" type="presOf" srcId="{A566A2CC-78D0-4E08-A6B3-E2539155DD55}" destId="{11130FDD-24D4-4445-A65E-5FAF6BFDC68D}" srcOrd="0" destOrd="0" presId="urn:microsoft.com/office/officeart/2005/8/layout/vList5"/>
    <dgm:cxn modelId="{B0D7CF98-D03C-4566-A46B-670875C491D3}" srcId="{084A83A9-723D-4AC2-8C83-6139C3D73E34}" destId="{A566A2CC-78D0-4E08-A6B3-E2539155DD55}" srcOrd="4" destOrd="0" parTransId="{43F77F14-0FA3-40C7-9880-6F822CD00CCD}" sibTransId="{0B766CD8-DE39-4256-9B72-5356CB00C98F}"/>
    <dgm:cxn modelId="{D33550A6-D63A-4449-AD82-817778910D37}" srcId="{02221DDD-E815-4937-985D-1A9ED1833728}" destId="{BB45B373-8B77-458D-85D3-2EEF8376E400}" srcOrd="0" destOrd="0" parTransId="{21BFC867-8FAA-4CA0-B881-FDE0FB17342B}" sibTransId="{0B7589AF-55D8-418D-9204-1278CB0C253F}"/>
    <dgm:cxn modelId="{74E61175-2F30-45AA-8EAC-675CBF901627}" srcId="{A566A2CC-78D0-4E08-A6B3-E2539155DD55}" destId="{2EE7BC3D-8DD0-4E61-A6A8-9BC655BFCB8B}" srcOrd="0" destOrd="0" parTransId="{8BFD5FA8-509F-4B72-96C6-1E85AE81595A}" sibTransId="{71902CC1-A64A-4799-8788-AECA623DAAD2}"/>
    <dgm:cxn modelId="{1E52DA1F-A862-460A-B9CF-1E8C558ECFD5}" type="presOf" srcId="{865964FE-9E0C-4A59-88F1-950EB5B95EF3}" destId="{EDAAD874-24E7-442A-8122-B63C1DA1D6C9}" srcOrd="0" destOrd="0" presId="urn:microsoft.com/office/officeart/2005/8/layout/vList5"/>
    <dgm:cxn modelId="{ABD77D8C-18FB-4F56-98CA-867D0C0A2362}" srcId="{5C73F903-DEA5-4DF8-AD16-29F5B50B27B6}" destId="{793B6C31-B376-42EA-91B7-C03FFC6EFD0E}" srcOrd="0" destOrd="0" parTransId="{290E96FA-EEE0-4296-A165-D48F51460F9A}" sibTransId="{AB542CAF-FD87-4691-9FA5-3ECA1A273E28}"/>
    <dgm:cxn modelId="{0E078B6F-D984-410C-85E3-1C6F8C2E6B8A}" srcId="{02221DDD-E815-4937-985D-1A9ED1833728}" destId="{FED99272-200C-444E-8938-B476CC057E85}" srcOrd="1" destOrd="0" parTransId="{24B826D4-C615-48BA-BD40-629187D69D91}" sibTransId="{47FB2263-B9CA-4B13-B53C-BCF386BE11AD}"/>
    <dgm:cxn modelId="{DB8C88ED-3296-4832-979C-9FFAFB0C8DB6}" type="presOf" srcId="{02221DDD-E815-4937-985D-1A9ED1833728}" destId="{1211BBD2-DC8E-472C-98E2-A5D5BBE03930}" srcOrd="0" destOrd="0" presId="urn:microsoft.com/office/officeart/2005/8/layout/vList5"/>
    <dgm:cxn modelId="{85145C17-3B01-43A0-9333-968A785BBD69}" type="presOf" srcId="{793B6C31-B376-42EA-91B7-C03FFC6EFD0E}" destId="{77BCFA91-DCBA-481F-A639-9D2621FEF525}" srcOrd="0" destOrd="0" presId="urn:microsoft.com/office/officeart/2005/8/layout/vList5"/>
    <dgm:cxn modelId="{B888B233-942F-402F-8440-14ADF2982B69}" srcId="{5670DB7E-9A9B-4DAE-BC87-FEFEAC06EC19}" destId="{905F4847-8E0D-4782-9C6D-7679FC388807}" srcOrd="0" destOrd="0" parTransId="{03D9C0F9-8D7A-4F2F-9325-F15791C2291D}" sibTransId="{C84567B7-A0D1-4BA8-9B93-CC729AE7E8E5}"/>
    <dgm:cxn modelId="{D429734A-71E1-486B-851C-A151570EC381}" type="presOf" srcId="{3E8C9F93-AA20-48FE-A7E2-CC8E5D804E68}" destId="{4AA75C3B-A9D0-4C0C-AEB1-6F380193FB3C}" srcOrd="0" destOrd="0" presId="urn:microsoft.com/office/officeart/2005/8/layout/vList5"/>
    <dgm:cxn modelId="{CE2315DF-9C46-4858-A43C-AF3D2B8BE94A}" srcId="{FE0D5C42-1D3C-4EF9-B0E4-7A3BB693770B}" destId="{865964FE-9E0C-4A59-88F1-950EB5B95EF3}" srcOrd="0" destOrd="0" parTransId="{20EB4356-AF7A-4ED3-9090-456148E22F34}" sibTransId="{EE633C0D-44E5-444B-89B0-DAEB3F0140A2}"/>
    <dgm:cxn modelId="{B3AF615A-5DDB-410E-BB4F-D04C98DD9AE9}" type="presOf" srcId="{FED99272-200C-444E-8938-B476CC057E85}" destId="{C3C3A9F4-90F6-4799-B540-485F461852B1}" srcOrd="0" destOrd="1" presId="urn:microsoft.com/office/officeart/2005/8/layout/vList5"/>
    <dgm:cxn modelId="{1B537700-BF53-491A-AB6E-31C56F89D33F}" srcId="{084A83A9-723D-4AC2-8C83-6139C3D73E34}" destId="{02221DDD-E815-4937-985D-1A9ED1833728}" srcOrd="3" destOrd="0" parTransId="{AD1C570B-851C-4DB8-9BFD-6C8CC6065A06}" sibTransId="{6C13DCCE-5B89-4FA0-A4F9-F9055A564917}"/>
    <dgm:cxn modelId="{0763AB12-CB43-44C3-B62E-5A06B04A039F}" srcId="{02221DDD-E815-4937-985D-1A9ED1833728}" destId="{ABDE00AE-88AE-4198-A453-7DD582E6A45F}" srcOrd="2" destOrd="0" parTransId="{8D0B8CCB-8F02-4EFB-B039-37DF1E1AB0DD}" sibTransId="{49F8D44B-7FB7-4A46-8E47-22C97A96EABD}"/>
    <dgm:cxn modelId="{DE803614-CE03-41D4-BF75-FE4FE7153A1C}" type="presOf" srcId="{2EE7BC3D-8DD0-4E61-A6A8-9BC655BFCB8B}" destId="{A294FC94-A897-4CF8-82F3-86471052EE22}" srcOrd="0" destOrd="0" presId="urn:microsoft.com/office/officeart/2005/8/layout/vList5"/>
    <dgm:cxn modelId="{1BF5ED83-259D-4308-8A0E-BD44569A4610}" type="presOf" srcId="{ABDE00AE-88AE-4198-A453-7DD582E6A45F}" destId="{C3C3A9F4-90F6-4799-B540-485F461852B1}" srcOrd="0" destOrd="2" presId="urn:microsoft.com/office/officeart/2005/8/layout/vList5"/>
    <dgm:cxn modelId="{133A4F01-4C24-43D9-91FE-6F8D7B32C533}" srcId="{084A83A9-723D-4AC2-8C83-6139C3D73E34}" destId="{5670DB7E-9A9B-4DAE-BC87-FEFEAC06EC19}" srcOrd="2" destOrd="0" parTransId="{00B19B88-5E4C-4248-B47A-CE6F1E1A4660}" sibTransId="{CDA40C49-F424-4B22-84DB-1C6C4772F111}"/>
    <dgm:cxn modelId="{0937C6A7-6B1A-423F-BE73-19FF32BAC7CE}" type="presOf" srcId="{5670DB7E-9A9B-4DAE-BC87-FEFEAC06EC19}" destId="{BEEC33D5-7F06-41E7-A966-37478EAB2155}" srcOrd="0" destOrd="0" presId="urn:microsoft.com/office/officeart/2005/8/layout/vList5"/>
    <dgm:cxn modelId="{79469D4C-A9DC-40C1-9584-87528E2253CC}" srcId="{084A83A9-723D-4AC2-8C83-6139C3D73E34}" destId="{3E8C9F93-AA20-48FE-A7E2-CC8E5D804E68}" srcOrd="0" destOrd="0" parTransId="{531A3C0D-066A-46C4-B700-6D3A90C7201A}" sibTransId="{6112A8B0-BBA0-4A07-BDE1-916A48F6A814}"/>
    <dgm:cxn modelId="{DE9BEE8A-C58D-4C47-A0D0-3515CC625297}" srcId="{084A83A9-723D-4AC2-8C83-6139C3D73E34}" destId="{5C73F903-DEA5-4DF8-AD16-29F5B50B27B6}" srcOrd="1" destOrd="0" parTransId="{FD64C7BF-AA9B-4802-8BAD-23E706B236AE}" sibTransId="{B671D71F-A123-459E-B955-7246617F4204}"/>
    <dgm:cxn modelId="{62AEBE5A-C165-4875-AF5A-AEFA4A7FA258}" type="presParOf" srcId="{6990889F-D978-4FFD-8D15-509E08528411}" destId="{4A20A6AB-5573-44BE-B2F0-643B9271BF6B}" srcOrd="0" destOrd="0" presId="urn:microsoft.com/office/officeart/2005/8/layout/vList5"/>
    <dgm:cxn modelId="{2C8918A8-C417-404A-B34A-02AB0621BAAA}" type="presParOf" srcId="{4A20A6AB-5573-44BE-B2F0-643B9271BF6B}" destId="{4AA75C3B-A9D0-4C0C-AEB1-6F380193FB3C}" srcOrd="0" destOrd="0" presId="urn:microsoft.com/office/officeart/2005/8/layout/vList5"/>
    <dgm:cxn modelId="{656C1FF7-5F48-4F41-A1B0-209B0CB952C7}" type="presParOf" srcId="{4A20A6AB-5573-44BE-B2F0-643B9271BF6B}" destId="{01601B5F-810A-4979-BBB4-F9FD2B50E931}" srcOrd="1" destOrd="0" presId="urn:microsoft.com/office/officeart/2005/8/layout/vList5"/>
    <dgm:cxn modelId="{C0D4836C-F1FC-4ECC-8A5C-064FE46F2472}" type="presParOf" srcId="{6990889F-D978-4FFD-8D15-509E08528411}" destId="{2F2EE671-F948-4FC7-A006-51E5BDEE9E9B}" srcOrd="1" destOrd="0" presId="urn:microsoft.com/office/officeart/2005/8/layout/vList5"/>
    <dgm:cxn modelId="{ECDFC6A8-A8A4-48C7-AA44-174E9E69216B}" type="presParOf" srcId="{6990889F-D978-4FFD-8D15-509E08528411}" destId="{A03DE361-E15C-494B-8656-3D891D071790}" srcOrd="2" destOrd="0" presId="urn:microsoft.com/office/officeart/2005/8/layout/vList5"/>
    <dgm:cxn modelId="{69D07599-B727-4F11-92B8-D69C135E554F}" type="presParOf" srcId="{A03DE361-E15C-494B-8656-3D891D071790}" destId="{666DECED-84B9-4E65-AE5B-C70DCE9C230E}" srcOrd="0" destOrd="0" presId="urn:microsoft.com/office/officeart/2005/8/layout/vList5"/>
    <dgm:cxn modelId="{676A3CFC-0021-499F-879C-B978AE666911}" type="presParOf" srcId="{A03DE361-E15C-494B-8656-3D891D071790}" destId="{77BCFA91-DCBA-481F-A639-9D2621FEF525}" srcOrd="1" destOrd="0" presId="urn:microsoft.com/office/officeart/2005/8/layout/vList5"/>
    <dgm:cxn modelId="{E55B46CA-BFA5-4E84-957C-C886E99E2B40}" type="presParOf" srcId="{6990889F-D978-4FFD-8D15-509E08528411}" destId="{5F942A29-C4B0-441E-94D2-4E6DBB88768A}" srcOrd="3" destOrd="0" presId="urn:microsoft.com/office/officeart/2005/8/layout/vList5"/>
    <dgm:cxn modelId="{390A8930-2D49-41F9-9918-03624710AE61}" type="presParOf" srcId="{6990889F-D978-4FFD-8D15-509E08528411}" destId="{11931E0F-014A-40DC-A220-DBAC063C4226}" srcOrd="4" destOrd="0" presId="urn:microsoft.com/office/officeart/2005/8/layout/vList5"/>
    <dgm:cxn modelId="{2BAC3891-D911-4EA0-B27F-ADB076633CB8}" type="presParOf" srcId="{11931E0F-014A-40DC-A220-DBAC063C4226}" destId="{BEEC33D5-7F06-41E7-A966-37478EAB2155}" srcOrd="0" destOrd="0" presId="urn:microsoft.com/office/officeart/2005/8/layout/vList5"/>
    <dgm:cxn modelId="{8DDFA946-F612-4E06-A436-0DC1A11430E6}" type="presParOf" srcId="{11931E0F-014A-40DC-A220-DBAC063C4226}" destId="{A68B21CA-EB94-4435-8F0C-AE5F3ACC71DE}" srcOrd="1" destOrd="0" presId="urn:microsoft.com/office/officeart/2005/8/layout/vList5"/>
    <dgm:cxn modelId="{3CE2217E-8533-4707-BA2C-F7F6B1AF67A5}" type="presParOf" srcId="{6990889F-D978-4FFD-8D15-509E08528411}" destId="{385E4741-57ED-4BF2-85A4-D03428252059}" srcOrd="5" destOrd="0" presId="urn:microsoft.com/office/officeart/2005/8/layout/vList5"/>
    <dgm:cxn modelId="{EA5C4808-856A-4111-B710-AB8EB83B8E36}" type="presParOf" srcId="{6990889F-D978-4FFD-8D15-509E08528411}" destId="{58A86A66-8B0E-4C9F-A25B-C722D463EC0F}" srcOrd="6" destOrd="0" presId="urn:microsoft.com/office/officeart/2005/8/layout/vList5"/>
    <dgm:cxn modelId="{CE34751F-D456-4E53-927C-4C0134C9093A}" type="presParOf" srcId="{58A86A66-8B0E-4C9F-A25B-C722D463EC0F}" destId="{1211BBD2-DC8E-472C-98E2-A5D5BBE03930}" srcOrd="0" destOrd="0" presId="urn:microsoft.com/office/officeart/2005/8/layout/vList5"/>
    <dgm:cxn modelId="{910FB3E0-A817-4D58-A03F-5BA0AAF4B91C}" type="presParOf" srcId="{58A86A66-8B0E-4C9F-A25B-C722D463EC0F}" destId="{C3C3A9F4-90F6-4799-B540-485F461852B1}" srcOrd="1" destOrd="0" presId="urn:microsoft.com/office/officeart/2005/8/layout/vList5"/>
    <dgm:cxn modelId="{BFEAD3DF-1AFE-40FD-8AA3-547FE312DED0}" type="presParOf" srcId="{6990889F-D978-4FFD-8D15-509E08528411}" destId="{58E99E77-FAD7-4AB9-B37C-42CF9D370A07}" srcOrd="7" destOrd="0" presId="urn:microsoft.com/office/officeart/2005/8/layout/vList5"/>
    <dgm:cxn modelId="{86C554A3-EA53-49C8-BC71-0683F3C5FFCC}" type="presParOf" srcId="{6990889F-D978-4FFD-8D15-509E08528411}" destId="{D99B16ED-DF1F-43EE-BB80-113481748DBC}" srcOrd="8" destOrd="0" presId="urn:microsoft.com/office/officeart/2005/8/layout/vList5"/>
    <dgm:cxn modelId="{F9194E9A-B211-460C-93A5-02E8FF5A6143}" type="presParOf" srcId="{D99B16ED-DF1F-43EE-BB80-113481748DBC}" destId="{11130FDD-24D4-4445-A65E-5FAF6BFDC68D}" srcOrd="0" destOrd="0" presId="urn:microsoft.com/office/officeart/2005/8/layout/vList5"/>
    <dgm:cxn modelId="{905BCE71-9258-4368-B2BB-B9DD1815BAA9}" type="presParOf" srcId="{D99B16ED-DF1F-43EE-BB80-113481748DBC}" destId="{A294FC94-A897-4CF8-82F3-86471052EE22}" srcOrd="1" destOrd="0" presId="urn:microsoft.com/office/officeart/2005/8/layout/vList5"/>
    <dgm:cxn modelId="{EF38EB07-9AB7-47F3-9232-A75B025587B0}" type="presParOf" srcId="{6990889F-D978-4FFD-8D15-509E08528411}" destId="{2FE3C523-8945-4EF4-B1E5-4C73122E258F}" srcOrd="9" destOrd="0" presId="urn:microsoft.com/office/officeart/2005/8/layout/vList5"/>
    <dgm:cxn modelId="{EBF4F159-1988-4B48-A9BA-9BF09992A78D}" type="presParOf" srcId="{6990889F-D978-4FFD-8D15-509E08528411}" destId="{14FDD8BB-E014-447F-8CA6-93C993703DDB}" srcOrd="10" destOrd="0" presId="urn:microsoft.com/office/officeart/2005/8/layout/vList5"/>
    <dgm:cxn modelId="{6BD4199C-123D-4E00-9F47-0C883B4137C5}" type="presParOf" srcId="{14FDD8BB-E014-447F-8CA6-93C993703DDB}" destId="{EF58FA22-6E46-4635-AD50-DABE84456A44}" srcOrd="0" destOrd="0" presId="urn:microsoft.com/office/officeart/2005/8/layout/vList5"/>
    <dgm:cxn modelId="{96E0E2CC-1552-428B-803F-5691C7BA79A7}" type="presParOf" srcId="{14FDD8BB-E014-447F-8CA6-93C993703DDB}" destId="{EDAAD874-24E7-442A-8122-B63C1DA1D6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F5C46-4ABF-4C04-8466-7987256E3B95}">
      <dsp:nvSpPr>
        <dsp:cNvPr id="0" name=""/>
        <dsp:cNvSpPr/>
      </dsp:nvSpPr>
      <dsp:spPr>
        <a:xfrm rot="5400000">
          <a:off x="4923651" y="-1906713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Signed magnitude representation</a:t>
          </a:r>
          <a:endParaRPr lang="ru-RU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-(2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1), … , -0,0, …, 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</a:t>
          </a:r>
          <a:endParaRPr lang="ru-RU" sz="1600" b="1" kern="1200" dirty="0"/>
        </a:p>
      </dsp:txBody>
      <dsp:txXfrm rot="-5400000">
        <a:off x="2883985" y="184100"/>
        <a:ext cx="5075936" cy="945456"/>
      </dsp:txXfrm>
    </dsp:sp>
    <dsp:sp modelId="{4BD1A10B-C182-4D0E-9D29-B5F4D06741B4}">
      <dsp:nvSpPr>
        <dsp:cNvPr id="0" name=""/>
        <dsp:cNvSpPr/>
      </dsp:nvSpPr>
      <dsp:spPr>
        <a:xfrm>
          <a:off x="0" y="1984"/>
          <a:ext cx="2883984" cy="13096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Прямой код</a:t>
          </a:r>
        </a:p>
      </dsp:txBody>
      <dsp:txXfrm>
        <a:off x="63934" y="65918"/>
        <a:ext cx="2756116" cy="1181819"/>
      </dsp:txXfrm>
    </dsp:sp>
    <dsp:sp modelId="{5CCC2452-8923-4C90-AB1A-CD1F314E2393}">
      <dsp:nvSpPr>
        <dsp:cNvPr id="0" name=""/>
        <dsp:cNvSpPr/>
      </dsp:nvSpPr>
      <dsp:spPr>
        <a:xfrm rot="5400000">
          <a:off x="4923651" y="-531541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One’s complement</a:t>
          </a:r>
          <a:endParaRPr lang="ru-RU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-(2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1), … , -0,0, …, 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</a:t>
          </a:r>
          <a:endParaRPr lang="ru-RU" sz="1600" b="1" kern="1200" dirty="0"/>
        </a:p>
      </dsp:txBody>
      <dsp:txXfrm rot="-5400000">
        <a:off x="2883985" y="1559272"/>
        <a:ext cx="5075936" cy="945456"/>
      </dsp:txXfrm>
    </dsp:sp>
    <dsp:sp modelId="{9232B28D-DA17-45AB-87FB-141C0AC8976B}">
      <dsp:nvSpPr>
        <dsp:cNvPr id="0" name=""/>
        <dsp:cNvSpPr/>
      </dsp:nvSpPr>
      <dsp:spPr>
        <a:xfrm>
          <a:off x="0" y="1377156"/>
          <a:ext cx="2883984" cy="1309687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Обратный код</a:t>
          </a:r>
        </a:p>
      </dsp:txBody>
      <dsp:txXfrm>
        <a:off x="63934" y="1441090"/>
        <a:ext cx="2756116" cy="1181819"/>
      </dsp:txXfrm>
    </dsp:sp>
    <dsp:sp modelId="{EF86BEA5-0330-4C3E-885D-8C6D1E281AF8}">
      <dsp:nvSpPr>
        <dsp:cNvPr id="0" name=""/>
        <dsp:cNvSpPr/>
      </dsp:nvSpPr>
      <dsp:spPr>
        <a:xfrm rot="5400000">
          <a:off x="4923651" y="843630"/>
          <a:ext cx="1047750" cy="5127083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Two’s complement</a:t>
          </a:r>
          <a:endParaRPr lang="ru-RU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-(2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1), … ,0, …, (2</a:t>
          </a:r>
          <a:r>
            <a:rPr lang="en-US" sz="1600" b="1" kern="1200" baseline="30000" dirty="0"/>
            <a:t>N-1</a:t>
          </a:r>
          <a:r>
            <a:rPr lang="en-US" sz="1600" b="1" kern="1200" dirty="0"/>
            <a:t> – 1)</a:t>
          </a:r>
          <a:endParaRPr lang="ru-RU" sz="1600" b="1" kern="1200" dirty="0"/>
        </a:p>
      </dsp:txBody>
      <dsp:txXfrm rot="-5400000">
        <a:off x="2883985" y="2934444"/>
        <a:ext cx="5075936" cy="945456"/>
      </dsp:txXfrm>
    </dsp:sp>
    <dsp:sp modelId="{A6CE9C36-4770-47B4-A394-BC8B4B718A78}">
      <dsp:nvSpPr>
        <dsp:cNvPr id="0" name=""/>
        <dsp:cNvSpPr/>
      </dsp:nvSpPr>
      <dsp:spPr>
        <a:xfrm>
          <a:off x="0" y="2752328"/>
          <a:ext cx="2883984" cy="1309687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Дополнительный код</a:t>
          </a:r>
        </a:p>
      </dsp:txBody>
      <dsp:txXfrm>
        <a:off x="63934" y="2816262"/>
        <a:ext cx="2756116" cy="1181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01B5F-810A-4979-BBB4-F9FD2B50E931}">
      <dsp:nvSpPr>
        <dsp:cNvPr id="0" name=""/>
        <dsp:cNvSpPr/>
      </dsp:nvSpPr>
      <dsp:spPr>
        <a:xfrm rot="5400000">
          <a:off x="4733560" y="-1993909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Наиболее распространённый вариант</a:t>
          </a:r>
        </a:p>
      </dsp:txBody>
      <dsp:txXfrm rot="-5400000">
        <a:off x="2663838" y="104920"/>
        <a:ext cx="4706603" cy="538050"/>
      </dsp:txXfrm>
    </dsp:sp>
    <dsp:sp modelId="{4AA75C3B-A9D0-4C0C-AEB1-6F380193FB3C}">
      <dsp:nvSpPr>
        <dsp:cNvPr id="0" name=""/>
        <dsp:cNvSpPr/>
      </dsp:nvSpPr>
      <dsp:spPr>
        <a:xfrm>
          <a:off x="0" y="1280"/>
          <a:ext cx="2663837" cy="7453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 плавающей запятой</a:t>
          </a:r>
        </a:p>
      </dsp:txBody>
      <dsp:txXfrm>
        <a:off x="36384" y="37664"/>
        <a:ext cx="2591069" cy="672562"/>
      </dsp:txXfrm>
    </dsp:sp>
    <dsp:sp modelId="{77BCFA91-DCBA-481F-A639-9D2621FEF525}">
      <dsp:nvSpPr>
        <dsp:cNvPr id="0" name=""/>
        <dsp:cNvSpPr/>
      </dsp:nvSpPr>
      <dsp:spPr>
        <a:xfrm rot="5400000">
          <a:off x="4733560" y="-1211312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2143371"/>
            <a:satOff val="-2759"/>
            <a:lumOff val="-21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143371"/>
              <a:satOff val="-2759"/>
              <a:lumOff val="-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Используется масштабирование чтобы получить фиксированное число разрядов после запятой, 12345 </a:t>
          </a:r>
          <a:r>
            <a:rPr lang="ru-RU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→ 123.45</a:t>
          </a:r>
          <a:endParaRPr lang="ru-RU" sz="1600" b="1" kern="1200" dirty="0"/>
        </a:p>
      </dsp:txBody>
      <dsp:txXfrm rot="-5400000">
        <a:off x="2663838" y="887517"/>
        <a:ext cx="4706603" cy="538050"/>
      </dsp:txXfrm>
    </dsp:sp>
    <dsp:sp modelId="{666DECED-84B9-4E65-AE5B-C70DCE9C230E}">
      <dsp:nvSpPr>
        <dsp:cNvPr id="0" name=""/>
        <dsp:cNvSpPr/>
      </dsp:nvSpPr>
      <dsp:spPr>
        <a:xfrm>
          <a:off x="0" y="783877"/>
          <a:ext cx="2663837" cy="745330"/>
        </a:xfrm>
        <a:prstGeom prst="roundRect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 фиксированной запятой</a:t>
          </a:r>
        </a:p>
      </dsp:txBody>
      <dsp:txXfrm>
        <a:off x="36384" y="820261"/>
        <a:ext cx="2591069" cy="672562"/>
      </dsp:txXfrm>
    </dsp:sp>
    <dsp:sp modelId="{A68B21CA-EB94-4435-8F0C-AE5F3ACC71DE}">
      <dsp:nvSpPr>
        <dsp:cNvPr id="0" name=""/>
        <dsp:cNvSpPr/>
      </dsp:nvSpPr>
      <dsp:spPr>
        <a:xfrm rot="5400000">
          <a:off x="4733560" y="-428714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4286742"/>
            <a:satOff val="-5517"/>
            <a:lumOff val="-4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286742"/>
              <a:satOff val="-5517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Хранятся числитель и знаменатель дроби</a:t>
          </a:r>
        </a:p>
      </dsp:txBody>
      <dsp:txXfrm rot="-5400000">
        <a:off x="2663838" y="1670115"/>
        <a:ext cx="4706603" cy="538050"/>
      </dsp:txXfrm>
    </dsp:sp>
    <dsp:sp modelId="{BEEC33D5-7F06-41E7-A966-37478EAB2155}">
      <dsp:nvSpPr>
        <dsp:cNvPr id="0" name=""/>
        <dsp:cNvSpPr/>
      </dsp:nvSpPr>
      <dsp:spPr>
        <a:xfrm>
          <a:off x="0" y="1566475"/>
          <a:ext cx="2663837" cy="745330"/>
        </a:xfrm>
        <a:prstGeom prst="roundRect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Рациональные числа</a:t>
          </a:r>
        </a:p>
      </dsp:txBody>
      <dsp:txXfrm>
        <a:off x="36384" y="1602859"/>
        <a:ext cx="2591069" cy="672562"/>
      </dsp:txXfrm>
    </dsp:sp>
    <dsp:sp modelId="{C3C3A9F4-90F6-4799-B540-485F461852B1}">
      <dsp:nvSpPr>
        <dsp:cNvPr id="0" name=""/>
        <dsp:cNvSpPr/>
      </dsp:nvSpPr>
      <dsp:spPr>
        <a:xfrm rot="5400000">
          <a:off x="4733560" y="353882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6430112"/>
            <a:satOff val="-8276"/>
            <a:lumOff val="-64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0112"/>
              <a:satOff val="-8276"/>
              <a:lumOff val="-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Записывается логарифм значения и его знак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600" kern="1200" dirty="0"/>
        </a:p>
      </dsp:txBody>
      <dsp:txXfrm rot="-5400000">
        <a:off x="2663838" y="2452712"/>
        <a:ext cx="4706603" cy="538050"/>
      </dsp:txXfrm>
    </dsp:sp>
    <dsp:sp modelId="{1211BBD2-DC8E-472C-98E2-A5D5BBE03930}">
      <dsp:nvSpPr>
        <dsp:cNvPr id="0" name=""/>
        <dsp:cNvSpPr/>
      </dsp:nvSpPr>
      <dsp:spPr>
        <a:xfrm>
          <a:off x="0" y="2349072"/>
          <a:ext cx="2663837" cy="745330"/>
        </a:xfrm>
        <a:prstGeom prst="roundRect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Логарифмические системы счисления</a:t>
          </a:r>
        </a:p>
      </dsp:txBody>
      <dsp:txXfrm>
        <a:off x="36384" y="2385456"/>
        <a:ext cx="2591069" cy="672562"/>
      </dsp:txXfrm>
    </dsp:sp>
    <dsp:sp modelId="{A294FC94-A897-4CF8-82F3-86471052EE22}">
      <dsp:nvSpPr>
        <dsp:cNvPr id="0" name=""/>
        <dsp:cNvSpPr/>
      </dsp:nvSpPr>
      <dsp:spPr>
        <a:xfrm rot="5400000">
          <a:off x="4733560" y="1136480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8573483"/>
            <a:satOff val="-11034"/>
            <a:lumOff val="-8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8573483"/>
              <a:satOff val="-11034"/>
              <a:lumOff val="-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Реализуется программно для повышения точности</a:t>
          </a:r>
        </a:p>
      </dsp:txBody>
      <dsp:txXfrm rot="-5400000">
        <a:off x="2663838" y="3235310"/>
        <a:ext cx="4706603" cy="538050"/>
      </dsp:txXfrm>
    </dsp:sp>
    <dsp:sp modelId="{11130FDD-24D4-4445-A65E-5FAF6BFDC68D}">
      <dsp:nvSpPr>
        <dsp:cNvPr id="0" name=""/>
        <dsp:cNvSpPr/>
      </dsp:nvSpPr>
      <dsp:spPr>
        <a:xfrm>
          <a:off x="0" y="3131670"/>
          <a:ext cx="2663837" cy="745330"/>
        </a:xfrm>
        <a:prstGeom prst="roundRect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 плавающей запятой без ограничения точности</a:t>
          </a:r>
        </a:p>
      </dsp:txBody>
      <dsp:txXfrm>
        <a:off x="36384" y="3168054"/>
        <a:ext cx="2591069" cy="672562"/>
      </dsp:txXfrm>
    </dsp:sp>
    <dsp:sp modelId="{EDAAD874-24E7-442A-8122-B63C1DA1D6C9}">
      <dsp:nvSpPr>
        <dsp:cNvPr id="0" name=""/>
        <dsp:cNvSpPr/>
      </dsp:nvSpPr>
      <dsp:spPr>
        <a:xfrm rot="5400000">
          <a:off x="4733560" y="1919077"/>
          <a:ext cx="596264" cy="4735710"/>
        </a:xfrm>
        <a:prstGeom prst="round2Same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/>
            <a:t>Системы компьютерной алгебры, могут работать с такими числами </a:t>
          </a:r>
          <a14:m xmlns:a14="http://schemas.microsoft.com/office/drawing/2010/main">
            <m:oMath xmlns:m="http://schemas.openxmlformats.org/officeDocument/2006/math">
              <m:rad>
                <m:radPr>
                  <m:degHide m:val="on"/>
                  <m:ctrlPr>
                    <a:rPr lang="ru-RU" sz="1600" b="1" i="1" kern="1200" smtClean="0">
                      <a:latin typeface="Cambria Math" panose="02040503050406030204" pitchFamily="18" charset="0"/>
                    </a:rPr>
                  </m:ctrlPr>
                </m:radPr>
                <m:deg/>
                <m:e>
                  <m:r>
                    <a:rPr lang="ru-RU" sz="1600" b="1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𝝅</m:t>
                  </m:r>
                </m:e>
              </m:rad>
            </m:oMath>
          </a14:m>
          <a:r>
            <a:rPr lang="ru-RU" sz="1600" b="1" kern="1200" dirty="0"/>
            <a:t> напрямую</a:t>
          </a:r>
        </a:p>
      </dsp:txBody>
      <dsp:txXfrm rot="-5400000">
        <a:off x="2663838" y="4017907"/>
        <a:ext cx="4706603" cy="538050"/>
      </dsp:txXfrm>
    </dsp:sp>
    <dsp:sp modelId="{EF58FA22-6E46-4635-AD50-DABE84456A44}">
      <dsp:nvSpPr>
        <dsp:cNvPr id="0" name=""/>
        <dsp:cNvSpPr/>
      </dsp:nvSpPr>
      <dsp:spPr>
        <a:xfrm>
          <a:off x="0" y="3914267"/>
          <a:ext cx="2663837" cy="74533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Символьное представление</a:t>
          </a:r>
        </a:p>
      </dsp:txBody>
      <dsp:txXfrm>
        <a:off x="36384" y="3950651"/>
        <a:ext cx="2591069" cy="67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28AE-5650-4B42-BFF8-D1B3B4A7420A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A2410-466B-417B-8D83-F6BFDF81EAD4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75952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C16C-4E39-4437-9D3D-DA1B32D534CC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0303B-A429-4010-B8B5-DDA049A7B3D1}" type="slidenum">
              <a:rPr lang="mk-MK" smtClean="0"/>
              <a:pPr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7791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</a:t>
            </a:fld>
            <a:endParaRPr lang="mk-M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10</a:t>
            </a:fld>
            <a:endParaRPr lang="mk-M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6900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060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78367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0604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612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39529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99029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69038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19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81359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</a:t>
            </a:fld>
            <a:endParaRPr lang="mk-M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15254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0130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090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17846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93773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4806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43399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17180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87101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29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0091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06979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134938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83822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7991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40459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95753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88393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69937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83861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42172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39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20729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9938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42741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72781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87038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7949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49655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30914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994546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86430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54597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49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8870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67138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940500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078253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8377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55467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78748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33289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614649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0171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81028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59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9271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485989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98186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61</a:t>
            </a:fld>
            <a:endParaRPr lang="mk-MK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82510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17268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566824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40735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527550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308960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38190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69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4190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186301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1065079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815751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4839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142685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8816485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365067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1683414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79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4521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397326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11770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950653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801989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8418374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84</a:t>
            </a:fld>
            <a:endParaRPr lang="mk-MK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85</a:t>
            </a:fld>
            <a:endParaRPr lang="mk-M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0303B-A429-4010-B8B5-DDA049A7B3D1}" type="slidenum">
              <a:rPr lang="mk-MK" smtClean="0"/>
              <a:pPr/>
              <a:t>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1049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5B2A-B224-4861-96E7-AC6904DA25A1}" type="datetimeFigureOut">
              <a:rPr lang="mk-MK" smtClean="0"/>
              <a:pPr/>
              <a:t>10.10.2025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5693-9F51-4B25-9B2D-FF7F865121C3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9" Type="http://schemas.openxmlformats.org/officeDocument/2006/relationships/image" Target="../media/image3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2000" b="1" dirty="0">
                <a:solidFill>
                  <a:schemeClr val="bg1"/>
                </a:solidFill>
                <a:latin typeface="Sansation" pitchFamily="2" charset="0"/>
              </a:rPr>
              <a:t>Лекция 2. Представление и кодирование информации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19240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WELCOME</a:t>
            </a:r>
            <a:r>
              <a:rPr lang="en-US" sz="5400" b="1" dirty="0">
                <a:latin typeface="Sansation" pitchFamily="2" charset="0"/>
              </a:rPr>
              <a:t> 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TO</a:t>
            </a:r>
            <a:r>
              <a:rPr lang="en-US" sz="5400" b="1" dirty="0">
                <a:latin typeface="Sansation" pitchFamily="2" charset="0"/>
              </a:rPr>
              <a:t> 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OUR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34206"/>
            <a:ext cx="728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PRESENTATION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88" y="6324616"/>
            <a:ext cx="469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Чесноков Сергей Евгеньевич, </a:t>
            </a:r>
            <a:r>
              <a:rPr lang="en-US" sz="1600" dirty="0">
                <a:solidFill>
                  <a:schemeClr val="bg1"/>
                </a:solidFill>
              </a:rPr>
              <a:t>shesnokov@gmail.com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Определение кодировки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1" y="1256555"/>
            <a:ext cx="7231265" cy="49395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Текстовые файлы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С точки зрения хранения чаще всего для работы с текстом применяются </a:t>
            </a:r>
            <a:r>
              <a:rPr lang="ru-RU" sz="1600" b="1" dirty="0">
                <a:solidFill>
                  <a:srgbClr val="C00000"/>
                </a:solidFill>
              </a:rPr>
              <a:t>текстовые файлы </a:t>
            </a:r>
            <a:r>
              <a:rPr lang="ru-RU" sz="1600" b="1" dirty="0"/>
              <a:t>- самый простой, компактный и легко используемый с технической точки зрения способ хранения и передачи текста. </a:t>
            </a:r>
          </a:p>
          <a:p>
            <a:pPr algn="just"/>
            <a:endParaRPr lang="ru-RU" sz="1600" b="1" i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Текстовый файл </a:t>
            </a:r>
            <a:r>
              <a:rPr lang="ru-RU" sz="1600" b="1" dirty="0"/>
              <a:t>представляет собой последовательность символов, разбитых на абзацы или строки. Для файлов с неформатированным текстом обычно используется расширение 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  <a:r>
              <a:rPr lang="ru-RU" sz="1600" b="1" dirty="0" err="1">
                <a:solidFill>
                  <a:srgbClr val="C00000"/>
                </a:solidFill>
              </a:rPr>
              <a:t>txt</a:t>
            </a:r>
            <a:r>
              <a:rPr lang="ru-RU" sz="1600" b="1" dirty="0"/>
              <a:t>. Текстовыми могут являться файлы с любым другим расширением, например, исходные коды программ обычно хранятся в файлах с расширениями, соответствующими языку программирования, на котором написаны программы (</a:t>
            </a:r>
            <a:r>
              <a:rPr lang="ru-RU" sz="1600" b="1" dirty="0">
                <a:solidFill>
                  <a:srgbClr val="C00000"/>
                </a:solidFill>
              </a:rPr>
              <a:t>.java, .</a:t>
            </a:r>
            <a:r>
              <a:rPr lang="en-US" sz="1600" b="1" dirty="0">
                <a:solidFill>
                  <a:srgbClr val="C00000"/>
                </a:solidFill>
              </a:rPr>
              <a:t>js</a:t>
            </a:r>
            <a:r>
              <a:rPr lang="ru-RU" sz="1600" b="1" dirty="0">
                <a:solidFill>
                  <a:srgbClr val="C00000"/>
                </a:solidFill>
              </a:rPr>
              <a:t>, .p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ru-RU" sz="1600" b="1" dirty="0">
                <a:solidFill>
                  <a:srgbClr val="C00000"/>
                </a:solidFill>
              </a:rPr>
              <a:t>, .c</a:t>
            </a:r>
            <a:r>
              <a:rPr lang="ru-RU" sz="1600" b="1" dirty="0"/>
              <a:t>).</a:t>
            </a:r>
            <a:r>
              <a:rPr lang="en-US" sz="1600" b="1" dirty="0"/>
              <a:t> </a:t>
            </a:r>
            <a:r>
              <a:rPr lang="ru-RU" sz="1600" b="1" dirty="0"/>
              <a:t>Форматированный текст (текст с разметкой) обычно хранится в файлах с расширением, соответствующим формату или языку разметки — </a:t>
            </a:r>
            <a:r>
              <a:rPr lang="ru-RU" sz="1600" b="1" dirty="0">
                <a:solidFill>
                  <a:srgbClr val="C00000"/>
                </a:solidFill>
              </a:rPr>
              <a:t>.rtf, .htm, .html</a:t>
            </a:r>
            <a:r>
              <a:rPr lang="ru-RU" sz="1600" b="1" dirty="0"/>
              <a:t>. 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/>
            <a:r>
              <a:rPr lang="ru-RU" sz="1600" b="1" dirty="0"/>
              <a:t>В текстовых файлах могут применяться три основных способа деления текста на строки (абзацы):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>
                <a:solidFill>
                  <a:srgbClr val="C00000"/>
                </a:solidFill>
              </a:rPr>
              <a:t>Windows (DOS) </a:t>
            </a:r>
            <a:r>
              <a:rPr lang="ru-RU" sz="1600" b="1" dirty="0"/>
              <a:t>— символы “Возврат каретки”+“Перевод строки” (</a:t>
            </a:r>
            <a:r>
              <a:rPr lang="en-US" sz="1600" b="1" dirty="0">
                <a:solidFill>
                  <a:srgbClr val="C00000"/>
                </a:solidFill>
              </a:rPr>
              <a:t>CR+LF</a:t>
            </a:r>
            <a:r>
              <a:rPr lang="en-US" sz="1600" b="1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>
                <a:solidFill>
                  <a:srgbClr val="C00000"/>
                </a:solidFill>
              </a:rPr>
              <a:t>Unix</a:t>
            </a:r>
            <a:r>
              <a:rPr lang="ru-RU" sz="1600" b="1" dirty="0"/>
              <a:t> — символ “Перевод строки” (</a:t>
            </a:r>
            <a:r>
              <a:rPr lang="ru-RU" sz="1600" b="1" dirty="0">
                <a:solidFill>
                  <a:srgbClr val="C00000"/>
                </a:solidFill>
              </a:rPr>
              <a:t>LF</a:t>
            </a:r>
            <a:r>
              <a:rPr lang="ru-RU" sz="1600" b="1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b="1" dirty="0" err="1">
                <a:solidFill>
                  <a:srgbClr val="C00000"/>
                </a:solidFill>
              </a:rPr>
              <a:t>MacOs</a:t>
            </a:r>
            <a:r>
              <a:rPr lang="ru-RU" sz="1600" b="1" dirty="0"/>
              <a:t> — символ “Возврат каретки” (</a:t>
            </a:r>
            <a:r>
              <a:rPr lang="ru-RU" sz="1600" b="1" dirty="0">
                <a:solidFill>
                  <a:srgbClr val="C00000"/>
                </a:solidFill>
              </a:rPr>
              <a:t>CR</a:t>
            </a:r>
            <a:r>
              <a:rPr lang="ru-RU" sz="1600" b="1" dirty="0"/>
              <a:t>).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80535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Пример разделителей строк в текстовых файлах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72" y="1510256"/>
            <a:ext cx="6550044" cy="38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8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Текстовые файлы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Задание 1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Выполнить перекодировку строки текста: </a:t>
            </a:r>
            <a:r>
              <a:rPr lang="lt-LT" sz="1600" b="1" dirty="0"/>
              <a:t>øāáëîí, ęîōîđûé ėîæíî ņđāâíčōü ņ ôđāãėåíōîė ōåęņōā</a:t>
            </a:r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Указать название исходной кодировки.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Задание 2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Выполнить перекодировку строки текста: б РЕЙЯРНБШУ ТЮИКЮУ ЛНЦСР ОПХЛЕМЪРЭЯЪ РПХ НЯМНБМШУ ЯОНЯНАЮ ДЕКЕМХЪ РЕЙЯРЮ</a:t>
            </a:r>
          </a:p>
          <a:p>
            <a:pPr algn="just"/>
            <a:br>
              <a:rPr lang="ru-RU" sz="1600" b="1" dirty="0"/>
            </a:br>
            <a:r>
              <a:rPr lang="ru-RU" sz="1600" b="1" dirty="0"/>
              <a:t>Указать название исходной кодировки.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842995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14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РЕГУЛЯРНЫЕ ВЫРАЖЕНИЯ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46959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Регулярные выражения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Одним из наиболее эффективных средств автоматической обработки текста являются </a:t>
            </a:r>
            <a:r>
              <a:rPr lang="ru-RU" sz="1600" b="1" dirty="0">
                <a:solidFill>
                  <a:srgbClr val="C00000"/>
                </a:solidFill>
              </a:rPr>
              <a:t>регулярные выражения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Регулярное выражение </a:t>
            </a:r>
            <a:r>
              <a:rPr lang="ru-RU" sz="1600" b="1" dirty="0"/>
              <a:t>- это шаблон, который можно сравнить с фрагментом текста. Регулярные выражения могут использоваться для поиска в тексте, выборки фрагментов и их преобразования.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Например можно найти и выделить: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1. </a:t>
            </a:r>
            <a:r>
              <a:rPr lang="ru-RU" sz="1600" b="1" dirty="0">
                <a:solidFill>
                  <a:srgbClr val="C00000"/>
                </a:solidFill>
              </a:rPr>
              <a:t>Имена собственные </a:t>
            </a:r>
            <a:r>
              <a:rPr lang="ru-RU" sz="1600" b="1" dirty="0"/>
              <a:t>- фамилии, имена, отчества людей, названия городов, рек и т.д.</a:t>
            </a:r>
          </a:p>
          <a:p>
            <a:pPr algn="just"/>
            <a:r>
              <a:rPr lang="ru-RU" sz="1600" b="1" dirty="0"/>
              <a:t>2. </a:t>
            </a:r>
            <a:r>
              <a:rPr lang="ru-RU" sz="1600" b="1" dirty="0">
                <a:solidFill>
                  <a:srgbClr val="C00000"/>
                </a:solidFill>
              </a:rPr>
              <a:t>Численные факты </a:t>
            </a:r>
            <a:r>
              <a:rPr lang="ru-RU" sz="1600" b="1" dirty="0"/>
              <a:t>- объемы, количество чего-либо и т.д.</a:t>
            </a:r>
          </a:p>
          <a:p>
            <a:pPr algn="just"/>
            <a:r>
              <a:rPr lang="ru-RU" sz="1600" b="1" dirty="0"/>
              <a:t>3. </a:t>
            </a:r>
            <a:r>
              <a:rPr lang="ru-RU" sz="1600" b="1" dirty="0">
                <a:solidFill>
                  <a:srgbClr val="C00000"/>
                </a:solidFill>
              </a:rPr>
              <a:t>Данные, соответствующие шаблону</a:t>
            </a:r>
            <a:r>
              <a:rPr lang="ru-RU" sz="1600" b="1" dirty="0"/>
              <a:t> - телефоны, адреса и т.п.</a:t>
            </a:r>
          </a:p>
          <a:p>
            <a:pPr algn="just"/>
            <a:r>
              <a:rPr lang="ru-RU" sz="1600" b="1" dirty="0"/>
              <a:t>4. </a:t>
            </a:r>
            <a:r>
              <a:rPr lang="ru-RU" sz="1600" b="1" dirty="0">
                <a:solidFill>
                  <a:srgbClr val="C00000"/>
                </a:solidFill>
              </a:rPr>
              <a:t>Фразы, построенные определенным образом </a:t>
            </a:r>
            <a:r>
              <a:rPr lang="ru-RU" sz="1600" b="1" dirty="0"/>
              <a:t>и т.д.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075576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Реализации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Регулярные выражения в разных видах реализованы в составе:</a:t>
            </a:r>
          </a:p>
          <a:p>
            <a:pPr algn="just"/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текстовых редакторов и процессоров.</a:t>
            </a:r>
            <a:r>
              <a:rPr lang="ru-RU" sz="1600" b="1" dirty="0"/>
              <a:t> Частичный механизм регулярных выражений реализован даже в </a:t>
            </a:r>
            <a:r>
              <a:rPr lang="ru-RU" sz="1600" b="1" dirty="0">
                <a:solidFill>
                  <a:srgbClr val="C00000"/>
                </a:solidFill>
              </a:rPr>
              <a:t>Microsoft Word</a:t>
            </a:r>
            <a:r>
              <a:rPr lang="ru-RU" sz="1600" b="1" dirty="0"/>
              <a:t>, более функциональный механизм есть в других текстовых редакторах, например, в </a:t>
            </a:r>
            <a:r>
              <a:rPr lang="ru-RU" sz="1600" b="1" dirty="0">
                <a:solidFill>
                  <a:srgbClr val="C00000"/>
                </a:solidFill>
              </a:rPr>
              <a:t>Notepad++ </a:t>
            </a:r>
            <a:r>
              <a:rPr lang="ru-RU" sz="1600" b="1" dirty="0"/>
              <a:t>или в </a:t>
            </a:r>
            <a:r>
              <a:rPr lang="ru-RU" sz="1600" b="1" dirty="0">
                <a:solidFill>
                  <a:srgbClr val="C00000"/>
                </a:solidFill>
              </a:rPr>
              <a:t>PsPad</a:t>
            </a:r>
            <a:r>
              <a:rPr lang="ru-RU" sz="1600" b="1" dirty="0"/>
              <a:t>;</a:t>
            </a:r>
          </a:p>
          <a:p>
            <a:pPr marL="285750" indent="-285750" algn="just">
              <a:buFontTx/>
              <a:buChar char="-"/>
            </a:pPr>
            <a:endParaRPr lang="ru-RU" sz="1600" b="1" dirty="0"/>
          </a:p>
          <a:p>
            <a:pPr marL="285750" indent="-285750" algn="just">
              <a:buFontTx/>
              <a:buChar char="-"/>
            </a:pPr>
            <a:r>
              <a:rPr lang="ru-RU" sz="1600" b="1" dirty="0">
                <a:solidFill>
                  <a:srgbClr val="C00000"/>
                </a:solidFill>
              </a:rPr>
              <a:t>специализированных средств работы с регулярными выражениями.</a:t>
            </a:r>
            <a:r>
              <a:rPr lang="ru-RU" sz="1600" b="1" dirty="0"/>
              <a:t> Как одно из удобных и свободных средств такого рода можно назвать </a:t>
            </a:r>
            <a:r>
              <a:rPr lang="ru-RU" sz="1600" b="1" dirty="0">
                <a:solidFill>
                  <a:srgbClr val="C00000"/>
                </a:solidFill>
              </a:rPr>
              <a:t>Expresso</a:t>
            </a:r>
            <a:r>
              <a:rPr lang="ru-RU" sz="1600" b="1" dirty="0"/>
              <a:t>, основанный на использовании механизма регулярных выражений среды .Net. </a:t>
            </a:r>
            <a:r>
              <a:rPr lang="en-US" sz="1600" b="1" dirty="0"/>
              <a:t>Online – </a:t>
            </a:r>
            <a:r>
              <a:rPr lang="ru-RU" sz="1600" b="1" dirty="0"/>
              <a:t>сервис </a:t>
            </a:r>
            <a:r>
              <a:rPr lang="en-US" sz="1600" b="1" dirty="0">
                <a:solidFill>
                  <a:srgbClr val="C00000"/>
                </a:solidFill>
              </a:rPr>
              <a:t>https://regex101.com/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- программных библиотек, реализующих регулярные выражения в средах разработки, языках сценариев и др.</a:t>
            </a:r>
            <a:r>
              <a:rPr lang="ru-RU" sz="1600" b="1" dirty="0"/>
              <a:t> Фактически подавляющее большинство современных систем либо имеют такие средства в своем составе (PERL, PHP, JavaScript, </a:t>
            </a:r>
            <a:r>
              <a:rPr lang="en-US" sz="1600" b="1" dirty="0"/>
              <a:t>Java</a:t>
            </a:r>
            <a:r>
              <a:rPr lang="ru-RU" sz="1600" b="1" dirty="0"/>
              <a:t>), либо они могут быть без затруднений добавлены.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945683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Реализации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047" y="1358723"/>
            <a:ext cx="6014361" cy="4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32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Реализации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" y="1510256"/>
            <a:ext cx="8856509" cy="40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72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Синтаксис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19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Регулярное выражение составляется как </a:t>
            </a:r>
            <a:r>
              <a:rPr lang="ru-RU" sz="1600" b="1" dirty="0">
                <a:solidFill>
                  <a:srgbClr val="C00000"/>
                </a:solidFill>
              </a:rPr>
              <a:t>описание последовательности символов</a:t>
            </a:r>
            <a:r>
              <a:rPr lang="ru-RU" sz="1600" b="1" dirty="0"/>
              <a:t>, т.е. некоторый шаблон. Символы, которые не относятся к специальным, считаются частью шаблона. В простейшем случае это просто строка, которую мы ищем.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Помимо обычных символов, можно обозначить некоторые </a:t>
            </a:r>
            <a:r>
              <a:rPr lang="ru-RU" sz="1600" b="1" dirty="0">
                <a:solidFill>
                  <a:srgbClr val="C00000"/>
                </a:solidFill>
              </a:rPr>
              <a:t>специальные</a:t>
            </a:r>
            <a:r>
              <a:rPr lang="ru-RU" sz="1600" b="1" dirty="0"/>
              <a:t>. Здесь действует </a:t>
            </a:r>
            <a:r>
              <a:rPr lang="ru-RU" sz="1600" b="1" dirty="0">
                <a:solidFill>
                  <a:srgbClr val="C00000"/>
                </a:solidFill>
              </a:rPr>
              <a:t>правило экранирования</a:t>
            </a:r>
            <a:r>
              <a:rPr lang="ru-RU" sz="1600" b="1" dirty="0"/>
              <a:t>: если нужно использовать символ, имеющий специальное значение, то перед ним ставится “\”.</a:t>
            </a:r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06344"/>
              </p:ext>
            </p:extLst>
          </p:nvPr>
        </p:nvGraphicFramePr>
        <p:xfrm>
          <a:off x="1565178" y="3016288"/>
          <a:ext cx="5831740" cy="32030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01495">
                  <a:extLst>
                    <a:ext uri="{9D8B030D-6E8A-4147-A177-3AD203B41FA5}">
                      <a16:colId xmlns:a16="http://schemas.microsoft.com/office/drawing/2014/main" val="527086095"/>
                    </a:ext>
                  </a:extLst>
                </a:gridCol>
                <a:gridCol w="4430245">
                  <a:extLst>
                    <a:ext uri="{9D8B030D-6E8A-4147-A177-3AD203B41FA5}">
                      <a16:colId xmlns:a16="http://schemas.microsoft.com/office/drawing/2014/main" val="233711280"/>
                    </a:ext>
                  </a:extLst>
                </a:gridCol>
              </a:tblGrid>
              <a:tr h="382342"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Символ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96218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ru-RU" sz="1400" b="1" dirty="0"/>
                        <a:t>\</a:t>
                      </a:r>
                      <a:r>
                        <a:rPr lang="en-US" sz="1400" b="1" dirty="0"/>
                        <a:t>t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Табуляция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850354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en-US" sz="1400" b="1" dirty="0"/>
                        <a:t>\r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Возврат каретки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0394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en-US" sz="1400" b="1" dirty="0"/>
                        <a:t>\n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Новая строка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60833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en-US" sz="1400" b="1" dirty="0"/>
                        <a:t>\a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Звонок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71178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ru-RU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\\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Слэш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06221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ru-RU" sz="14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\.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Точка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40355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en-US" sz="1400" b="1" dirty="0"/>
                        <a:t>^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Начало</a:t>
                      </a:r>
                      <a:r>
                        <a:rPr lang="ru-RU" sz="1400" b="1" baseline="0" dirty="0"/>
                        <a:t> строки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380031"/>
                  </a:ext>
                </a:extLst>
              </a:tr>
              <a:tr h="292866">
                <a:tc>
                  <a:txBody>
                    <a:bodyPr/>
                    <a:lstStyle/>
                    <a:p>
                      <a:r>
                        <a:rPr lang="en-US" sz="1400" b="1" dirty="0"/>
                        <a:t>$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Конец</a:t>
                      </a:r>
                      <a:r>
                        <a:rPr lang="ru-RU" sz="1400" b="1" baseline="0" dirty="0"/>
                        <a:t> строки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9799"/>
                  </a:ext>
                </a:extLst>
              </a:tr>
              <a:tr h="382342">
                <a:tc>
                  <a:txBody>
                    <a:bodyPr/>
                    <a:lstStyle/>
                    <a:p>
                      <a:r>
                        <a:rPr lang="en-US" sz="1400" b="1" dirty="0"/>
                        <a:t>\b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Граница. Первый или последний</a:t>
                      </a:r>
                      <a:r>
                        <a:rPr lang="en-US" sz="1400" b="1" dirty="0"/>
                        <a:t> </a:t>
                      </a:r>
                      <a:r>
                        <a:rPr lang="ru-RU" sz="1400" b="1" dirty="0"/>
                        <a:t>символ слова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31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61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76" y="1433987"/>
            <a:ext cx="8686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Кодирование текстовой информации				</a:t>
            </a:r>
            <a:r>
              <a:rPr lang="ru-RU" sz="1200" b="1" i="1" dirty="0">
                <a:solidFill>
                  <a:srgbClr val="C00000"/>
                </a:solidFill>
              </a:rPr>
              <a:t>Задание: </a:t>
            </a:r>
            <a:r>
              <a:rPr lang="ru-RU" sz="1200" b="1" dirty="0"/>
              <a:t>1, 2</a:t>
            </a:r>
            <a:endParaRPr lang="ru-RU" sz="16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Регулярные выражения   </a:t>
            </a:r>
            <a:r>
              <a:rPr lang="ru-RU" sz="2000" b="1" i="1" dirty="0">
                <a:solidFill>
                  <a:srgbClr val="C00000"/>
                </a:solidFill>
              </a:rPr>
              <a:t>					</a:t>
            </a:r>
            <a:r>
              <a:rPr lang="ru-RU" sz="1200" b="1" i="1" dirty="0">
                <a:solidFill>
                  <a:srgbClr val="C00000"/>
                </a:solidFill>
              </a:rPr>
              <a:t>Задание: </a:t>
            </a:r>
            <a:r>
              <a:rPr lang="ru-RU" sz="1200" b="1" dirty="0"/>
              <a:t>3, 4, 5, 6</a:t>
            </a:r>
            <a:endParaRPr lang="ru-RU" sz="1600" b="1" dirty="0"/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Частотный анализ текста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Компьютерные шрифты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целых чисел			</a:t>
            </a:r>
            <a:r>
              <a:rPr lang="ru-RU" sz="1200" b="1" dirty="0"/>
              <a:t>	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вещественных чисел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Формы представления вещественных чисел</a:t>
            </a:r>
            <a:r>
              <a:rPr lang="ru-RU" sz="1600" b="1" i="1" dirty="0">
                <a:solidFill>
                  <a:srgbClr val="C00000"/>
                </a:solidFill>
              </a:rPr>
              <a:t> 			</a:t>
            </a:r>
            <a:r>
              <a:rPr lang="ru-RU" sz="1200" b="1" i="1" dirty="0">
                <a:solidFill>
                  <a:srgbClr val="C00000"/>
                </a:solidFill>
              </a:rPr>
              <a:t>Задание</a:t>
            </a:r>
            <a:r>
              <a:rPr lang="ru-RU" sz="1200" b="1" dirty="0"/>
              <a:t>: 7, 8, 9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Представление графической информации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Кодирование графической информации			</a:t>
            </a:r>
            <a:r>
              <a:rPr lang="ru-RU" sz="1200" b="1" i="1" dirty="0">
                <a:solidFill>
                  <a:srgbClr val="C00000"/>
                </a:solidFill>
              </a:rPr>
              <a:t>Задание:</a:t>
            </a:r>
            <a:r>
              <a:rPr lang="ru-RU" sz="1200" b="1" dirty="0"/>
              <a:t> 10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600" b="1" dirty="0"/>
              <a:t>Кодирование звуковой информации				</a:t>
            </a:r>
            <a:r>
              <a:rPr lang="ru-RU" sz="1200" b="1" i="1" dirty="0">
                <a:solidFill>
                  <a:srgbClr val="C00000"/>
                </a:solidFill>
              </a:rPr>
              <a:t>Задание</a:t>
            </a:r>
            <a:r>
              <a:rPr lang="ru-RU" sz="1200" b="1" dirty="0"/>
              <a:t>: 11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ru-RU" sz="1600" dirty="0"/>
          </a:p>
          <a:p>
            <a:pPr indent="365125" algn="just"/>
            <a:endParaRPr lang="ru-RU" b="1" dirty="0"/>
          </a:p>
          <a:p>
            <a:pPr indent="365125" algn="just"/>
            <a:endParaRPr lang="ru-RU" b="1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4677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Синтаксис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Например, в тексте</a:t>
            </a:r>
            <a:r>
              <a:rPr lang="en-US" sz="1600" b="1" dirty="0"/>
              <a:t> </a:t>
            </a:r>
            <a:r>
              <a:rPr lang="ru-RU" sz="1600" b="1" dirty="0"/>
              <a:t>нужно найти строку:</a:t>
            </a:r>
            <a:r>
              <a:rPr lang="en-US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“Иван Грозный”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Для этого нужно определить символы, которые могут стоять между словами. Для описания такого набора в регулярных выражениях предусмотрены </a:t>
            </a:r>
            <a:r>
              <a:rPr lang="ru-RU" sz="1600" b="1" dirty="0">
                <a:solidFill>
                  <a:srgbClr val="C00000"/>
                </a:solidFill>
              </a:rPr>
              <a:t>символьные классы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Класс</a:t>
            </a:r>
            <a:r>
              <a:rPr lang="ru-RU" sz="1600" b="1" dirty="0"/>
              <a:t> описывается набором символов </a:t>
            </a:r>
            <a:r>
              <a:rPr lang="ru-RU" sz="1600" b="1" dirty="0">
                <a:solidFill>
                  <a:srgbClr val="C00000"/>
                </a:solidFill>
              </a:rPr>
              <a:t>в квадратных скобках</a:t>
            </a:r>
            <a:r>
              <a:rPr lang="ru-RU" sz="1600" b="1" dirty="0"/>
              <a:t>. При записи можно либо перечислить подряд все символы класса, либо указать диапазон.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Например, </a:t>
            </a:r>
            <a:r>
              <a:rPr lang="en-US" sz="1600" b="1" dirty="0">
                <a:solidFill>
                  <a:srgbClr val="C00000"/>
                </a:solidFill>
              </a:rPr>
              <a:t>[A-</a:t>
            </a:r>
            <a:r>
              <a:rPr lang="en-US" sz="1600" b="1" dirty="0" err="1">
                <a:solidFill>
                  <a:srgbClr val="C00000"/>
                </a:solidFill>
              </a:rPr>
              <a:t>Za</a:t>
            </a:r>
            <a:r>
              <a:rPr lang="en-US" sz="1600" b="1" dirty="0">
                <a:solidFill>
                  <a:srgbClr val="C00000"/>
                </a:solidFill>
              </a:rPr>
              <a:t>-z</a:t>
            </a:r>
            <a:r>
              <a:rPr lang="ru-RU" sz="1600" b="1" dirty="0">
                <a:solidFill>
                  <a:srgbClr val="C00000"/>
                </a:solidFill>
              </a:rPr>
              <a:t>А-Яа-я0-9_]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Если сразу после открывающей скобки стоит символ “^”, то класс состоит из всех символов, </a:t>
            </a:r>
            <a:r>
              <a:rPr lang="ru-RU" sz="1600" b="1" dirty="0">
                <a:solidFill>
                  <a:srgbClr val="C00000"/>
                </a:solidFill>
              </a:rPr>
              <a:t>НЕ перечисленных в скобках</a:t>
            </a:r>
            <a:r>
              <a:rPr lang="ru-RU" sz="1600" b="1" dirty="0"/>
              <a:t>. В остальных местах этот символ означает начало строки.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Например, </a:t>
            </a:r>
            <a:r>
              <a:rPr lang="en-US" sz="1600" b="1" dirty="0">
                <a:solidFill>
                  <a:srgbClr val="C00000"/>
                </a:solidFill>
              </a:rPr>
              <a:t>[^\s]</a:t>
            </a:r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Символ “точка” в классе обозначает именно точку - а не любой символ. 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715760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Классы регулярных выражений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72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Некоторые классы уже описаны и их можно использовать сразу</a:t>
            </a:r>
          </a:p>
          <a:p>
            <a:pPr algn="just"/>
            <a:endParaRPr lang="ru-RU" sz="1600" b="1" dirty="0"/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57263"/>
              </p:ext>
            </p:extLst>
          </p:nvPr>
        </p:nvGraphicFramePr>
        <p:xfrm>
          <a:off x="161412" y="1825456"/>
          <a:ext cx="8777337" cy="3916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0240">
                  <a:extLst>
                    <a:ext uri="{9D8B030D-6E8A-4147-A177-3AD203B41FA5}">
                      <a16:colId xmlns:a16="http://schemas.microsoft.com/office/drawing/2014/main" val="3152631914"/>
                    </a:ext>
                  </a:extLst>
                </a:gridCol>
                <a:gridCol w="2880384">
                  <a:extLst>
                    <a:ext uri="{9D8B030D-6E8A-4147-A177-3AD203B41FA5}">
                      <a16:colId xmlns:a16="http://schemas.microsoft.com/office/drawing/2014/main" val="1614233546"/>
                    </a:ext>
                  </a:extLst>
                </a:gridCol>
                <a:gridCol w="4096713">
                  <a:extLst>
                    <a:ext uri="{9D8B030D-6E8A-4147-A177-3AD203B41FA5}">
                      <a16:colId xmlns:a16="http://schemas.microsoft.com/office/drawing/2014/main" val="107716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Класс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Обозначение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7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[A-</a:t>
                      </a:r>
                      <a:r>
                        <a:rPr lang="en-US" sz="1600" b="1" dirty="0" err="1"/>
                        <a:t>Za</a:t>
                      </a:r>
                      <a:r>
                        <a:rPr lang="en-US" sz="1600" b="1" dirty="0"/>
                        <a:t>-z</a:t>
                      </a:r>
                      <a:r>
                        <a:rPr lang="ru-RU" sz="1600" b="1" dirty="0"/>
                        <a:t>А-Яа-я0-9_]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[:alnum:] или \w для PCRE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Символы, образующие слово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28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[^\w]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\W </a:t>
                      </a:r>
                      <a:r>
                        <a:rPr lang="ru-RU" sz="1600" b="1" dirty="0"/>
                        <a:t>для </a:t>
                      </a:r>
                      <a:r>
                        <a:rPr lang="en-US" sz="1600" b="1" dirty="0"/>
                        <a:t>PCRE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не алфавитно-цифровой или ‘_’ символ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14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 \t\v\r\n\f]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[:space:] </a:t>
                      </a:r>
                      <a:r>
                        <a:rPr lang="ru-RU" sz="1600" b="1" dirty="0"/>
                        <a:t>или \</a:t>
                      </a:r>
                      <a:r>
                        <a:rPr lang="en-US" sz="1600" b="1" dirty="0"/>
                        <a:t>s </a:t>
                      </a:r>
                      <a:r>
                        <a:rPr lang="ru-RU" sz="1600" b="1" dirty="0"/>
                        <a:t>для </a:t>
                      </a:r>
                      <a:r>
                        <a:rPr lang="en-US" sz="1600" b="1" dirty="0"/>
                        <a:t>PCRE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Пробельные символы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3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[^\s]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\S </a:t>
                      </a:r>
                      <a:r>
                        <a:rPr lang="ru-RU" sz="1600" b="1" dirty="0"/>
                        <a:t>для </a:t>
                      </a:r>
                      <a:r>
                        <a:rPr lang="en-US" sz="1600" b="1" dirty="0"/>
                        <a:t>PCRE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Непробельные символы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[a-z</a:t>
                      </a:r>
                      <a:r>
                        <a:rPr lang="ru-RU" sz="1600" b="1" dirty="0"/>
                        <a:t>а-я]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\p{</a:t>
                      </a:r>
                      <a:r>
                        <a:rPr lang="en-US" sz="1600" b="1" dirty="0" err="1"/>
                        <a:t>Ll</a:t>
                      </a:r>
                      <a:r>
                        <a:rPr lang="en-US" sz="1600" b="1" dirty="0"/>
                        <a:t>}, [:lower:]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Прописные буквы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8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[A-Z</a:t>
                      </a:r>
                      <a:r>
                        <a:rPr lang="ru-RU" sz="1600" b="1" dirty="0"/>
                        <a:t>А-Я]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\p{Lu}, [:upper:]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Заглавные буквы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6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="1" dirty="0"/>
                        <a:t>[0-9]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\p{N}, [:digit:], \d — </a:t>
                      </a:r>
                      <a:r>
                        <a:rPr lang="ru-RU" sz="1600" b="1" dirty="0"/>
                        <a:t>для </a:t>
                      </a:r>
                      <a:r>
                        <a:rPr lang="en-US" sz="1600" b="1" dirty="0"/>
                        <a:t>PCRE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Цифры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[^\d]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\D </a:t>
                      </a:r>
                      <a:r>
                        <a:rPr lang="ru-RU" sz="1600" b="1" dirty="0"/>
                        <a:t>для </a:t>
                      </a:r>
                      <a:r>
                        <a:rPr lang="en-US" sz="1600" b="1" dirty="0"/>
                        <a:t>PCRE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Все не-цифры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(символ “точка”)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Любой символ, кроме символа новой строки</a:t>
                      </a:r>
                      <a:endParaRPr lang="ru-RU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56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16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Квантификаторы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72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Конструкции вида </a:t>
            </a:r>
            <a:r>
              <a:rPr lang="ru-RU" sz="1600" b="1" dirty="0">
                <a:solidFill>
                  <a:srgbClr val="C00000"/>
                </a:solidFill>
              </a:rPr>
              <a:t>\p{} </a:t>
            </a:r>
            <a:r>
              <a:rPr lang="ru-RU" sz="1600" b="1" dirty="0"/>
              <a:t>относятся к использованию </a:t>
            </a:r>
            <a:r>
              <a:rPr lang="ru-RU" sz="1600" b="1" dirty="0">
                <a:solidFill>
                  <a:srgbClr val="C00000"/>
                </a:solidFill>
              </a:rPr>
              <a:t>Unicode-кодировки</a:t>
            </a:r>
            <a:r>
              <a:rPr lang="ru-RU" sz="1600" b="1" dirty="0"/>
              <a:t>. Они позволяют выделить символы с определенными свойствами во всех алфавитах.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Для работы с русскими буквами предпочтителен этот способ, поскольку большинство реализаций регулярных выражений не включают русские буквы в обычные классы по соображениям совместимости.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Пример: </a:t>
            </a:r>
            <a:r>
              <a:rPr lang="ru-RU" sz="1600" b="1" dirty="0">
                <a:solidFill>
                  <a:srgbClr val="C00000"/>
                </a:solidFill>
              </a:rPr>
              <a:t>«Иван[\s]Грозный»</a:t>
            </a:r>
          </a:p>
          <a:p>
            <a:pPr algn="just"/>
            <a:endParaRPr lang="ru-RU" sz="1600" b="1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24462"/>
              </p:ext>
            </p:extLst>
          </p:nvPr>
        </p:nvGraphicFramePr>
        <p:xfrm>
          <a:off x="4752024" y="2710807"/>
          <a:ext cx="4175728" cy="2519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0180">
                  <a:extLst>
                    <a:ext uri="{9D8B030D-6E8A-4147-A177-3AD203B41FA5}">
                      <a16:colId xmlns:a16="http://schemas.microsoft.com/office/drawing/2014/main" val="527086095"/>
                    </a:ext>
                  </a:extLst>
                </a:gridCol>
                <a:gridCol w="2825548">
                  <a:extLst>
                    <a:ext uri="{9D8B030D-6E8A-4147-A177-3AD203B41FA5}">
                      <a16:colId xmlns:a16="http://schemas.microsoft.com/office/drawing/2014/main" val="23371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Символ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9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Любое количество, включая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?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Может быть (не более одного</a:t>
                      </a:r>
                    </a:p>
                    <a:p>
                      <a:r>
                        <a:rPr lang="ru-RU" sz="1400" b="1" dirty="0"/>
                        <a:t>вхождения)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+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 менее одного вхождения подстроки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7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{a}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Ровно </a:t>
                      </a:r>
                      <a:r>
                        <a:rPr lang="en-US" sz="1400" b="1" dirty="0"/>
                        <a:t>a </a:t>
                      </a:r>
                      <a:r>
                        <a:rPr lang="ru-RU" sz="1400" b="1" dirty="0"/>
                        <a:t>вхождений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0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{a, b}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/>
                        <a:t>От a до b вхождений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40355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88146" y="3419351"/>
            <a:ext cx="44940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Такая конструкция подойдет для тех случаев, когда </a:t>
            </a:r>
            <a:r>
              <a:rPr lang="ru-RU" sz="1600" b="1" dirty="0">
                <a:solidFill>
                  <a:srgbClr val="C00000"/>
                </a:solidFill>
              </a:rPr>
              <a:t>слова разделяются табуляцией </a:t>
            </a:r>
            <a:r>
              <a:rPr lang="ru-RU" sz="1600" b="1" dirty="0"/>
              <a:t>или </a:t>
            </a:r>
            <a:r>
              <a:rPr lang="ru-RU" sz="1600" b="1" dirty="0">
                <a:solidFill>
                  <a:srgbClr val="C00000"/>
                </a:solidFill>
              </a:rPr>
              <a:t>переводом строки</a:t>
            </a:r>
            <a:r>
              <a:rPr lang="ru-RU" sz="1600" b="1" dirty="0"/>
              <a:t>, но </a:t>
            </a:r>
            <a:r>
              <a:rPr lang="ru-RU" sz="1600" b="1" dirty="0">
                <a:solidFill>
                  <a:srgbClr val="C00000"/>
                </a:solidFill>
              </a:rPr>
              <a:t>символ-разделитель будет только один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Для решения этой проблемы используются </a:t>
            </a:r>
            <a:r>
              <a:rPr lang="ru-RU" sz="1600" b="1" dirty="0">
                <a:solidFill>
                  <a:srgbClr val="C00000"/>
                </a:solidFill>
              </a:rPr>
              <a:t>квантификаторы</a:t>
            </a:r>
            <a:r>
              <a:rPr lang="ru-RU" sz="1600" b="1" dirty="0"/>
              <a:t> </a:t>
            </a:r>
            <a:r>
              <a:rPr lang="en-US" sz="1600" b="1" dirty="0"/>
              <a:t>-</a:t>
            </a:r>
            <a:r>
              <a:rPr lang="ru-RU" sz="1600" b="1" dirty="0"/>
              <a:t> указания на количество вхождений, которые обозначаются следующими символами</a:t>
            </a:r>
            <a:r>
              <a:rPr lang="en-US" sz="1600" b="1" dirty="0"/>
              <a:t> (</a:t>
            </a:r>
            <a:r>
              <a:rPr lang="ru-RU" sz="1600" b="1" dirty="0"/>
              <a:t>в таблице).</a:t>
            </a:r>
          </a:p>
          <a:p>
            <a:pPr algn="just"/>
            <a:br>
              <a:rPr lang="ru-RU" sz="1600" b="1" dirty="0"/>
            </a:br>
            <a:endParaRPr lang="ru-RU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412" y="5880818"/>
            <a:ext cx="87073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 нашем случае конструкция будет такой: </a:t>
            </a:r>
            <a:r>
              <a:rPr lang="ru-RU" sz="1600" b="1" dirty="0">
                <a:solidFill>
                  <a:srgbClr val="C00000"/>
                </a:solidFill>
              </a:rPr>
              <a:t>Иван[\s]+Грозный</a:t>
            </a:r>
          </a:p>
        </p:txBody>
      </p:sp>
    </p:spTree>
    <p:extLst>
      <p:ext uri="{BB962C8B-B14F-4D97-AF65-F5344CB8AC3E}">
        <p14:creationId xmlns:p14="http://schemas.microsoft.com/office/powerpoint/2010/main" val="576041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Высказывания в регулярных выражениях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Если в тесте требуется найти все имена – наиболее очевидный подход </a:t>
            </a:r>
            <a:r>
              <a:rPr lang="ru-RU" sz="1600" b="1" dirty="0">
                <a:solidFill>
                  <a:srgbClr val="C00000"/>
                </a:solidFill>
              </a:rPr>
              <a:t>перечислить признаки имени собственного </a:t>
            </a:r>
            <a:r>
              <a:rPr lang="ru-RU" sz="1600" b="1" dirty="0"/>
              <a:t>и, исходя из них, </a:t>
            </a:r>
            <a:r>
              <a:rPr lang="ru-RU" sz="1600" b="1" dirty="0">
                <a:solidFill>
                  <a:srgbClr val="C00000"/>
                </a:solidFill>
              </a:rPr>
              <a:t>сформировать регулярное выражение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Имя собственное начинается с большой буквы и (в русском языке) не содержит цифр. Поэтому можно использовать для выделения имени собственного такую конструкцию: </a:t>
            </a:r>
            <a:r>
              <a:rPr lang="ru-RU" sz="1600" b="1" dirty="0">
                <a:solidFill>
                  <a:srgbClr val="C00000"/>
                </a:solidFill>
              </a:rPr>
              <a:t>\p{</a:t>
            </a:r>
            <a:r>
              <a:rPr lang="ru-RU" sz="1600" b="1" dirty="0" err="1">
                <a:solidFill>
                  <a:srgbClr val="C00000"/>
                </a:solidFill>
              </a:rPr>
              <a:t>Lu</a:t>
            </a:r>
            <a:r>
              <a:rPr lang="ru-RU" sz="1600" b="1" dirty="0">
                <a:solidFill>
                  <a:srgbClr val="C00000"/>
                </a:solidFill>
              </a:rPr>
              <a:t>}+\p{</a:t>
            </a:r>
            <a:r>
              <a:rPr lang="ru-RU" sz="1600" b="1" dirty="0" err="1">
                <a:solidFill>
                  <a:srgbClr val="C00000"/>
                </a:solidFill>
              </a:rPr>
              <a:t>Ll</a:t>
            </a:r>
            <a:r>
              <a:rPr lang="ru-RU" sz="1600" b="1" dirty="0">
                <a:solidFill>
                  <a:srgbClr val="C00000"/>
                </a:solidFill>
              </a:rPr>
              <a:t>}+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То есть обязательно в начале серии </a:t>
            </a:r>
            <a:r>
              <a:rPr lang="ru-RU" sz="1600" b="1" dirty="0">
                <a:solidFill>
                  <a:srgbClr val="C00000"/>
                </a:solidFill>
              </a:rPr>
              <a:t>букв как минимум одна большая буква </a:t>
            </a:r>
            <a:r>
              <a:rPr lang="ru-RU" sz="1600" b="1" dirty="0"/>
              <a:t>(сокращение в скобках от Letter Upper case), а потом обязательно </a:t>
            </a:r>
            <a:r>
              <a:rPr lang="ru-RU" sz="1600" b="1" dirty="0">
                <a:solidFill>
                  <a:srgbClr val="C00000"/>
                </a:solidFill>
              </a:rPr>
              <a:t>хотя бы одна маленькая </a:t>
            </a:r>
            <a:r>
              <a:rPr lang="ru-RU" sz="1600" b="1" dirty="0"/>
              <a:t>(сокращение в скобках от Letter Lower сase). 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/>
              <a:t>Первая же проверка покажет, что этот шаблон выделит и все слова в начале предложений. Кроме того, при использовании этой конструкции захватывается и один лишний символ - </a:t>
            </a:r>
            <a:r>
              <a:rPr lang="ru-RU" sz="1600" b="1" dirty="0">
                <a:solidFill>
                  <a:srgbClr val="C00000"/>
                </a:solidFill>
              </a:rPr>
              <a:t>разделитель</a:t>
            </a:r>
            <a:r>
              <a:rPr lang="ru-RU" sz="1600" b="1" dirty="0"/>
              <a:t>.</a:t>
            </a:r>
            <a:r>
              <a:rPr lang="en-US" sz="1600" b="1" dirty="0"/>
              <a:t> </a:t>
            </a:r>
            <a:r>
              <a:rPr lang="ru-RU" sz="1600" b="1" dirty="0"/>
              <a:t>Придется их исключить. 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/>
              <a:t>Для этого можно использовать при выделении нужной части</a:t>
            </a:r>
            <a:r>
              <a:rPr lang="en-US" sz="1600" b="1" dirty="0"/>
              <a:t> </a:t>
            </a:r>
            <a:r>
              <a:rPr lang="ru-RU" sz="1600" b="1" dirty="0"/>
              <a:t>выражения группировку и предварительные условия - так называемые </a:t>
            </a:r>
            <a:r>
              <a:rPr lang="ru-RU" sz="1600" b="1" dirty="0">
                <a:solidFill>
                  <a:srgbClr val="C00000"/>
                </a:solidFill>
              </a:rPr>
              <a:t>высказывания</a:t>
            </a:r>
            <a:r>
              <a:rPr lang="ru-RU" sz="1600" b="1" dirty="0"/>
              <a:t>. Особенность условий в том, что они не становятся частью захваченного фрагмента текста.</a:t>
            </a:r>
          </a:p>
        </p:txBody>
      </p:sp>
    </p:spTree>
    <p:extLst>
      <p:ext uri="{BB962C8B-B14F-4D97-AF65-F5344CB8AC3E}">
        <p14:creationId xmlns:p14="http://schemas.microsoft.com/office/powerpoint/2010/main" val="1750350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Высказывания в регулярных выражениях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Группировка</a:t>
            </a:r>
            <a:r>
              <a:rPr lang="ru-RU" sz="1600" b="1" dirty="0"/>
              <a:t> выполняется</a:t>
            </a:r>
            <a:r>
              <a:rPr lang="en-US" sz="1600" b="1" dirty="0"/>
              <a:t> </a:t>
            </a:r>
            <a:r>
              <a:rPr lang="ru-RU" sz="1600" b="1" dirty="0"/>
              <a:t>с помощью скобок, а чтобы указать, что группа </a:t>
            </a:r>
            <a:r>
              <a:rPr lang="en-US" sz="1600" b="1" dirty="0"/>
              <a:t>- </a:t>
            </a:r>
            <a:r>
              <a:rPr lang="ru-RU" sz="1600" b="1" dirty="0"/>
              <a:t>это </a:t>
            </a:r>
            <a:r>
              <a:rPr lang="ru-RU" sz="1600" b="1" dirty="0">
                <a:solidFill>
                  <a:srgbClr val="C00000"/>
                </a:solidFill>
              </a:rPr>
              <a:t>предварительное условие</a:t>
            </a:r>
            <a:r>
              <a:rPr lang="ru-RU" sz="1600" b="1" dirty="0"/>
              <a:t> и захватывать его не</a:t>
            </a:r>
            <a:r>
              <a:rPr lang="en-US" sz="1600" b="1" dirty="0"/>
              <a:t> </a:t>
            </a:r>
            <a:r>
              <a:rPr lang="ru-RU" sz="1600" b="1" dirty="0"/>
              <a:t>нужно, используют обозначения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endParaRPr lang="en-US" sz="1600" b="1" dirty="0"/>
          </a:p>
          <a:p>
            <a:r>
              <a:rPr lang="ru-RU" sz="1600" b="1" dirty="0"/>
              <a:t>В итоге получаем: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C00000"/>
                </a:solidFill>
              </a:rPr>
              <a:t>(?&lt;![\.]\s+)(\p{Lu}+\p{</a:t>
            </a:r>
            <a:r>
              <a:rPr lang="en-US" sz="1600" b="1" dirty="0" err="1">
                <a:solidFill>
                  <a:srgbClr val="C00000"/>
                </a:solidFill>
              </a:rPr>
              <a:t>Ll</a:t>
            </a:r>
            <a:r>
              <a:rPr lang="en-US" sz="1600" b="1" dirty="0">
                <a:solidFill>
                  <a:srgbClr val="C00000"/>
                </a:solidFill>
              </a:rPr>
              <a:t>})</a:t>
            </a:r>
          </a:p>
          <a:p>
            <a:endParaRPr lang="en-US" sz="1600" b="1" dirty="0"/>
          </a:p>
          <a:p>
            <a:r>
              <a:rPr lang="ru-RU" sz="1600" b="1" dirty="0"/>
              <a:t>Но предложенным способом нельзя распознать идущие подряд имя и фамилию. </a:t>
            </a:r>
            <a:r>
              <a:rPr lang="ru-RU" sz="1600" b="1" dirty="0">
                <a:solidFill>
                  <a:srgbClr val="C00000"/>
                </a:solidFill>
              </a:rPr>
              <a:t>Регулярные выражения позволяют рассматривать разные варианты, записываемые через символ “|”. </a:t>
            </a:r>
            <a:r>
              <a:rPr lang="ru-RU" sz="1600" b="1" dirty="0"/>
              <a:t>Обратите внимание: между словами с большой буквы должен быть либо пробел, либо тире:</a:t>
            </a:r>
          </a:p>
          <a:p>
            <a:r>
              <a:rPr lang="ru-RU" sz="1600" b="1" dirty="0">
                <a:solidFill>
                  <a:srgbClr val="C00000"/>
                </a:solidFill>
              </a:rPr>
              <a:t>(?&lt;![\.]\s+)((\p{</a:t>
            </a:r>
            <a:r>
              <a:rPr lang="ru-RU" sz="1600" b="1" dirty="0" err="1">
                <a:solidFill>
                  <a:srgbClr val="C00000"/>
                </a:solidFill>
              </a:rPr>
              <a:t>Lu</a:t>
            </a:r>
            <a:r>
              <a:rPr lang="ru-RU" sz="1600" b="1" dirty="0">
                <a:solidFill>
                  <a:srgbClr val="C00000"/>
                </a:solidFill>
              </a:rPr>
              <a:t>}+\p{</a:t>
            </a:r>
            <a:r>
              <a:rPr lang="ru-RU" sz="1600" b="1" dirty="0" err="1">
                <a:solidFill>
                  <a:srgbClr val="C00000"/>
                </a:solidFill>
              </a:rPr>
              <a:t>Ll</a:t>
            </a:r>
            <a:r>
              <a:rPr lang="ru-RU" sz="1600" b="1" dirty="0">
                <a:solidFill>
                  <a:srgbClr val="C00000"/>
                </a:solidFill>
              </a:rPr>
              <a:t>}+[\s\-]+\p{</a:t>
            </a:r>
            <a:r>
              <a:rPr lang="ru-RU" sz="1600" b="1" dirty="0" err="1">
                <a:solidFill>
                  <a:srgbClr val="C00000"/>
                </a:solidFill>
              </a:rPr>
              <a:t>Lu</a:t>
            </a:r>
            <a:r>
              <a:rPr lang="ru-RU" sz="1600" b="1" dirty="0">
                <a:solidFill>
                  <a:srgbClr val="C00000"/>
                </a:solidFill>
              </a:rPr>
              <a:t>}+\p{</a:t>
            </a:r>
            <a:r>
              <a:rPr lang="ru-RU" sz="1600" b="1" dirty="0" err="1">
                <a:solidFill>
                  <a:srgbClr val="C00000"/>
                </a:solidFill>
              </a:rPr>
              <a:t>Ll</a:t>
            </a:r>
            <a:r>
              <a:rPr lang="ru-RU" sz="1600" b="1" dirty="0">
                <a:solidFill>
                  <a:srgbClr val="C00000"/>
                </a:solidFill>
              </a:rPr>
              <a:t>}+)|(\p{</a:t>
            </a:r>
            <a:r>
              <a:rPr lang="ru-RU" sz="1600" b="1" dirty="0" err="1">
                <a:solidFill>
                  <a:srgbClr val="C00000"/>
                </a:solidFill>
              </a:rPr>
              <a:t>Lu</a:t>
            </a:r>
            <a:r>
              <a:rPr lang="ru-RU" sz="1600" b="1" dirty="0">
                <a:solidFill>
                  <a:srgbClr val="C00000"/>
                </a:solidFill>
              </a:rPr>
              <a:t>}+\p{</a:t>
            </a:r>
            <a:r>
              <a:rPr lang="ru-RU" sz="1600" b="1" dirty="0" err="1">
                <a:solidFill>
                  <a:srgbClr val="C00000"/>
                </a:solidFill>
              </a:rPr>
              <a:t>Ll</a:t>
            </a:r>
            <a:r>
              <a:rPr lang="ru-RU" sz="1600" b="1" dirty="0">
                <a:solidFill>
                  <a:srgbClr val="C00000"/>
                </a:solidFill>
              </a:rPr>
              <a:t>}+))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54892"/>
              </p:ext>
            </p:extLst>
          </p:nvPr>
        </p:nvGraphicFramePr>
        <p:xfrm>
          <a:off x="1484916" y="2168832"/>
          <a:ext cx="6130328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06531">
                  <a:extLst>
                    <a:ext uri="{9D8B030D-6E8A-4147-A177-3AD203B41FA5}">
                      <a16:colId xmlns:a16="http://schemas.microsoft.com/office/drawing/2014/main" val="1355143651"/>
                    </a:ext>
                  </a:extLst>
                </a:gridCol>
                <a:gridCol w="4423797">
                  <a:extLst>
                    <a:ext uri="{9D8B030D-6E8A-4147-A177-3AD203B41FA5}">
                      <a16:colId xmlns:a16="http://schemas.microsoft.com/office/drawing/2014/main" val="1190430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Обозначение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24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="1" dirty="0"/>
                        <a:t>?</a:t>
                      </a:r>
                      <a:r>
                        <a:rPr lang="en-US" sz="1600" b="1" dirty="0"/>
                        <a:t>&lt;</a:t>
                      </a:r>
                      <a:r>
                        <a:rPr lang="ru-RU" sz="1600" b="1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Не содержит предварительно</a:t>
                      </a:r>
                      <a:r>
                        <a:rPr lang="en-US" sz="1600" b="1" dirty="0"/>
                        <a:t> </a:t>
                      </a:r>
                      <a:r>
                        <a:rPr lang="ru-RU" sz="1600" b="1" dirty="0"/>
                        <a:t>выражения…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?&lt;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Содержит предварительно</a:t>
                      </a:r>
                      <a:r>
                        <a:rPr lang="en-US" sz="1600" b="1" dirty="0"/>
                        <a:t> </a:t>
                      </a:r>
                      <a:r>
                        <a:rPr lang="ru-RU" sz="1600" b="1" dirty="0"/>
                        <a:t>выражение…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?=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После содержит…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4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?!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После не содержит…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37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971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424" y="1358724"/>
            <a:ext cx="90395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3</a:t>
            </a:r>
          </a:p>
          <a:p>
            <a:endParaRPr lang="ru-RU" sz="1600" dirty="0"/>
          </a:p>
          <a:p>
            <a:r>
              <a:rPr lang="ru-RU" sz="1600" b="1" dirty="0"/>
              <a:t>Составить регулярное выражение в спецификации </a:t>
            </a:r>
            <a:r>
              <a:rPr lang="en-US" sz="1600" b="1" dirty="0"/>
              <a:t>Jscript </a:t>
            </a:r>
            <a:r>
              <a:rPr lang="ru-RU" sz="1600" b="1" dirty="0"/>
              <a:t>для выборки из текста всех целых чисел.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72502" y="2394606"/>
            <a:ext cx="82864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4</a:t>
            </a:r>
          </a:p>
          <a:p>
            <a:endParaRPr lang="ru-RU" sz="1600" dirty="0"/>
          </a:p>
          <a:p>
            <a:r>
              <a:rPr lang="ru-RU" sz="1600" b="1" dirty="0"/>
              <a:t>Составить регулярное выражение в спецификации </a:t>
            </a:r>
            <a:r>
              <a:rPr lang="en-US" sz="1600" b="1" dirty="0"/>
              <a:t>Jscript </a:t>
            </a:r>
            <a:r>
              <a:rPr lang="ru-RU" sz="1600" b="1" dirty="0"/>
              <a:t>для поиска чисел в составе слов.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51903" y="3430488"/>
            <a:ext cx="84054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5</a:t>
            </a:r>
          </a:p>
          <a:p>
            <a:endParaRPr lang="ru-RU" sz="1600" dirty="0"/>
          </a:p>
          <a:p>
            <a:r>
              <a:rPr lang="ru-RU" sz="1600" b="1" dirty="0"/>
              <a:t>Составить регулярное выражение в спецификации </a:t>
            </a:r>
            <a:r>
              <a:rPr lang="en-US" sz="1600" b="1" dirty="0"/>
              <a:t>Jscript </a:t>
            </a:r>
            <a:r>
              <a:rPr lang="ru-RU" sz="1600" b="1" dirty="0"/>
              <a:t>для поиска телефонных номеров.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51424" y="4466370"/>
            <a:ext cx="8572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Задание 6</a:t>
            </a:r>
          </a:p>
          <a:p>
            <a:endParaRPr lang="ru-RU" sz="1600" dirty="0"/>
          </a:p>
          <a:p>
            <a:pPr algn="just"/>
            <a:r>
              <a:rPr lang="ru-RU" sz="1600" b="1" dirty="0"/>
              <a:t>Выбрать из текста все упоминания весов в метрической системе (например, 5 килограмм, 10 тонн и т.д.)</a:t>
            </a:r>
            <a:r>
              <a:rPr lang="en-US" sz="1600" b="1" dirty="0"/>
              <a:t> </a:t>
            </a:r>
            <a:r>
              <a:rPr lang="ru-RU" sz="1600" b="1" dirty="0"/>
              <a:t>в спецификации </a:t>
            </a:r>
            <a:r>
              <a:rPr lang="en-US" sz="1600" b="1" dirty="0"/>
              <a:t>Jscript </a:t>
            </a:r>
            <a:r>
              <a:rPr lang="ru-RU" sz="1600" b="1" dirty="0"/>
              <a:t>. Для упрощения задачи считать, что все веса </a:t>
            </a:r>
            <a:r>
              <a:rPr lang="en-US" sz="1600" b="1" dirty="0"/>
              <a:t>-</a:t>
            </a:r>
            <a:r>
              <a:rPr lang="ru-RU" sz="1600" b="1" dirty="0"/>
              <a:t> целые, а меры написаны без сокращений.</a:t>
            </a:r>
          </a:p>
        </p:txBody>
      </p:sp>
    </p:spTree>
    <p:extLst>
      <p:ext uri="{BB962C8B-B14F-4D97-AF65-F5344CB8AC3E}">
        <p14:creationId xmlns:p14="http://schemas.microsoft.com/office/powerpoint/2010/main" val="2232696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26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ЧАСТОТНЫЙ АНАЛИЗ ТЕКСТА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5313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Частотный анализ текста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Один из самых простых и действенных методов анализа текстов - </a:t>
            </a:r>
            <a:r>
              <a:rPr lang="ru-RU" sz="1600" b="1" dirty="0">
                <a:solidFill>
                  <a:srgbClr val="C00000"/>
                </a:solidFill>
              </a:rPr>
              <a:t>частотный анализ</a:t>
            </a:r>
            <a:r>
              <a:rPr lang="ru-RU" sz="1600" b="1" dirty="0"/>
              <a:t>. </a:t>
            </a:r>
            <a:endParaRPr lang="en-US" sz="1600" b="1" dirty="0"/>
          </a:p>
          <a:p>
            <a:pPr algn="just"/>
            <a:endParaRPr lang="en-US" sz="800" b="1" dirty="0"/>
          </a:p>
          <a:p>
            <a:pPr algn="just"/>
            <a:r>
              <a:rPr lang="ru-RU" sz="1600" b="1" dirty="0"/>
              <a:t>Этот метод подразумевает подсчет количества (или относительной частоты) упоминаний заданных понятий в тексте и выводы на основе полученных данных, например, </a:t>
            </a:r>
            <a:r>
              <a:rPr lang="ru-RU" sz="1600" b="1" dirty="0">
                <a:solidFill>
                  <a:srgbClr val="C00000"/>
                </a:solidFill>
              </a:rPr>
              <a:t>о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направленности текста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сделанных в нем акцентах и т.п. </a:t>
            </a:r>
            <a:r>
              <a:rPr lang="ru-RU" sz="1600" b="1" dirty="0"/>
              <a:t>Разумеется, не все тексты пригодны для такого анализа.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Частотный анализ также позволяет судить - относится ли текст </a:t>
            </a:r>
            <a:r>
              <a:rPr lang="ru-RU" sz="1600" b="1" dirty="0">
                <a:solidFill>
                  <a:srgbClr val="C00000"/>
                </a:solidFill>
              </a:rPr>
              <a:t>к какой-то заранее заданной группе текстов</a:t>
            </a:r>
            <a:r>
              <a:rPr lang="ru-RU" sz="1600" b="1" dirty="0"/>
              <a:t>. </a:t>
            </a:r>
          </a:p>
          <a:p>
            <a:pPr algn="just"/>
            <a:r>
              <a:rPr lang="ru-RU" sz="1600" b="1" dirty="0"/>
              <a:t>При этом опираются на эмпирически выведенные закономерности, получившие название </a:t>
            </a:r>
            <a:r>
              <a:rPr lang="ru-RU" sz="1600" b="1" dirty="0">
                <a:solidFill>
                  <a:srgbClr val="C00000"/>
                </a:solidFill>
              </a:rPr>
              <a:t>закономерности Ципфа (Зипфа)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</p:txBody>
      </p:sp>
      <p:pic>
        <p:nvPicPr>
          <p:cNvPr id="6146" name="Picture 2" descr="&amp;Dcy;&amp;zhcy;&amp;ocy;&amp;rcy;&amp;dcy;&amp;zhcy; &amp;Kcy;&amp;icy;&amp;ncy;&amp;gcy;&amp;scy;&amp;lcy;&amp;icy; &amp;Zcy;&amp;icy;&amp;pcy;&amp;f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0" y="3795588"/>
            <a:ext cx="1516076" cy="210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1412" y="4001211"/>
            <a:ext cx="70204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Джордж </a:t>
            </a:r>
            <a:r>
              <a:rPr lang="ru-RU" sz="1600" b="1" dirty="0" err="1">
                <a:solidFill>
                  <a:srgbClr val="C00000"/>
                </a:solidFill>
              </a:rPr>
              <a:t>Кингсли</a:t>
            </a:r>
            <a:r>
              <a:rPr lang="ru-RU" sz="1600" b="1" dirty="0">
                <a:solidFill>
                  <a:srgbClr val="C00000"/>
                </a:solidFill>
              </a:rPr>
              <a:t> Ципф (</a:t>
            </a:r>
            <a:r>
              <a:rPr lang="ru-RU" sz="1600" b="1" i="1" dirty="0" err="1">
                <a:solidFill>
                  <a:srgbClr val="C00000"/>
                </a:solidFill>
              </a:rPr>
              <a:t>Зипф</a:t>
            </a:r>
            <a:r>
              <a:rPr lang="ru-RU" sz="1600" b="1" dirty="0">
                <a:solidFill>
                  <a:srgbClr val="C00000"/>
                </a:solidFill>
              </a:rPr>
              <a:t>).</a:t>
            </a:r>
            <a:r>
              <a:rPr lang="ru-RU" sz="1600" b="1" dirty="0"/>
              <a:t> В 1949 г. Дж. Ципф сформулировал законы, которые легли в основу алгоритмов </a:t>
            </a:r>
            <a:r>
              <a:rPr lang="ru-RU" sz="1600" b="1" dirty="0">
                <a:solidFill>
                  <a:srgbClr val="C00000"/>
                </a:solidFill>
              </a:rPr>
              <a:t>проверки уникальности текстов современными поисковыми системами</a:t>
            </a:r>
            <a:r>
              <a:rPr lang="ru-RU" sz="1600" b="1" dirty="0"/>
              <a:t>, и стали активно использоваться для </a:t>
            </a:r>
            <a:r>
              <a:rPr lang="ru-RU" sz="1600" b="1" dirty="0">
                <a:solidFill>
                  <a:srgbClr val="C00000"/>
                </a:solidFill>
              </a:rPr>
              <a:t>поисковой оптимизации сайтов (</a:t>
            </a:r>
            <a:r>
              <a:rPr lang="en-US" sz="1600" b="1" dirty="0">
                <a:solidFill>
                  <a:srgbClr val="C00000"/>
                </a:solidFill>
              </a:rPr>
              <a:t>SEO-</a:t>
            </a:r>
            <a:r>
              <a:rPr lang="ru-RU" sz="1600" b="1" dirty="0">
                <a:solidFill>
                  <a:srgbClr val="C00000"/>
                </a:solidFill>
              </a:rPr>
              <a:t>оптимизации)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Ципф доказал, что распределение слов в языке или тексте соответствует некой статистической закономерности.</a:t>
            </a:r>
          </a:p>
        </p:txBody>
      </p:sp>
    </p:spTree>
    <p:extLst>
      <p:ext uri="{BB962C8B-B14F-4D97-AF65-F5344CB8AC3E}">
        <p14:creationId xmlns:p14="http://schemas.microsoft.com/office/powerpoint/2010/main" val="3761237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Первый закон Ципфа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Первый закон Ципфа «ранг – частота». </a:t>
            </a:r>
            <a:r>
              <a:rPr lang="ru-RU" sz="1600" b="1" dirty="0"/>
              <a:t>Произведение вероятности обнаружения слова в тексте на его ранг частоты (порядковый номер при сортировке по убыванию частоты) является константой.</a:t>
            </a:r>
          </a:p>
          <a:p>
            <a:pPr algn="just"/>
            <a:endParaRPr lang="ru-RU" sz="1600" b="1" dirty="0">
              <a:solidFill>
                <a:srgbClr val="C00000"/>
              </a:solidFill>
            </a:endParaRP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Вероятность обнаружения слова в тексте </a:t>
            </a:r>
            <a:r>
              <a:rPr lang="ru-RU" sz="1600" b="1" dirty="0"/>
              <a:t>– это отношение частоты использования слова к числу слов в тексте.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Произведение ранга любого слова и частоты его использования в тексте является постоянной величиной. </a:t>
            </a:r>
            <a:r>
              <a:rPr lang="ru-RU" sz="1600" b="1" dirty="0"/>
              <a:t>Закон Ципфа можно представить в виде формулы: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f * </a:t>
            </a:r>
            <a:r>
              <a:rPr lang="ru-RU" sz="1600" b="1" dirty="0">
                <a:solidFill>
                  <a:srgbClr val="C00000"/>
                </a:solidFill>
              </a:rPr>
              <a:t>r = c</a:t>
            </a:r>
            <a:r>
              <a:rPr lang="ru-RU" sz="1600" dirty="0">
                <a:solidFill>
                  <a:srgbClr val="C00000"/>
                </a:solidFill>
              </a:rPr>
              <a:t>, </a:t>
            </a:r>
          </a:p>
          <a:p>
            <a:pPr algn="just"/>
            <a:r>
              <a:rPr lang="ru-RU" sz="1600" b="1" dirty="0"/>
              <a:t>где с – константа, f – частота использования слова в тексте, r – ранг, он же порядковый номер слова в частотном списке.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Ципф установил, что произведение вероятности обнаружения слова и его ранга будет постоянной величиной для всех текстов на одном языке:</a:t>
            </a:r>
          </a:p>
          <a:p>
            <a:pPr algn="just"/>
            <a:endParaRPr lang="ru-RU" sz="1600" b="1" dirty="0"/>
          </a:p>
          <a:p>
            <a:pPr algn="ctr"/>
            <a:r>
              <a:rPr lang="ru-RU" sz="1600" b="1" dirty="0">
                <a:solidFill>
                  <a:srgbClr val="C00000"/>
                </a:solidFill>
              </a:rPr>
              <a:t>(f </a:t>
            </a:r>
            <a:r>
              <a:rPr lang="en-US" sz="1600" b="1" dirty="0">
                <a:solidFill>
                  <a:srgbClr val="C00000"/>
                </a:solidFill>
              </a:rPr>
              <a:t>*</a:t>
            </a:r>
            <a:r>
              <a:rPr lang="ru-RU" sz="1600" b="1" dirty="0">
                <a:solidFill>
                  <a:srgbClr val="C00000"/>
                </a:solidFill>
              </a:rPr>
              <a:t> r)/n =</a:t>
            </a:r>
            <a:r>
              <a:rPr lang="en-US" sz="1600" b="1" dirty="0">
                <a:solidFill>
                  <a:srgbClr val="C00000"/>
                </a:solidFill>
              </a:rPr>
              <a:t> p* r</a:t>
            </a:r>
            <a:r>
              <a:rPr lang="ru-RU" sz="1600" b="1" dirty="0">
                <a:solidFill>
                  <a:srgbClr val="C00000"/>
                </a:solidFill>
              </a:rPr>
              <a:t> = с, где n – число слов в тексте, </a:t>
            </a:r>
            <a:r>
              <a:rPr lang="en-US" sz="1600" b="1" dirty="0">
                <a:solidFill>
                  <a:srgbClr val="C00000"/>
                </a:solidFill>
              </a:rPr>
              <a:t>p – </a:t>
            </a:r>
            <a:r>
              <a:rPr lang="ru-RU" sz="1600" b="1" dirty="0">
                <a:solidFill>
                  <a:srgbClr val="C00000"/>
                </a:solidFill>
              </a:rPr>
              <a:t>вероятность обнаружения слова в тексте.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094946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Второй закон Ципфа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29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69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Второй закон Ципфа «количество - частота». </a:t>
            </a:r>
            <a:r>
              <a:rPr lang="ru-RU" sz="1600" b="1" dirty="0"/>
              <a:t>Форма кривой зависимости частоты и количества слов, входящих в текст с этой частотой, одинакова для всех текстов.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Если построить график, отложив по одной оси (оси Х) </a:t>
            </a:r>
            <a:r>
              <a:rPr lang="ru-RU" sz="1600" b="1" dirty="0">
                <a:solidFill>
                  <a:srgbClr val="C00000"/>
                </a:solidFill>
              </a:rPr>
              <a:t>частоту вхождения слова</a:t>
            </a:r>
            <a:r>
              <a:rPr lang="ru-RU" sz="1600" b="1" dirty="0"/>
              <a:t>, а по другой (оси Y) </a:t>
            </a:r>
            <a:r>
              <a:rPr lang="ru-RU" sz="1600" b="1" dirty="0">
                <a:solidFill>
                  <a:srgbClr val="C00000"/>
                </a:solidFill>
              </a:rPr>
              <a:t>- количество слов с данной частотой</a:t>
            </a:r>
            <a:r>
              <a:rPr lang="ru-RU" sz="1600" b="1" dirty="0"/>
              <a:t>, то получившаяся кривая будет сохранять свои параметры для всех без исключения созданных человеком текстов. </a:t>
            </a:r>
          </a:p>
          <a:p>
            <a:pPr algn="just"/>
            <a:endParaRPr lang="ru-RU" sz="1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61412" y="3157241"/>
            <a:ext cx="4761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Это утверждение верно в пределах одного языка. Однако и межъязыковые различия невелики. На каком бы языке текст ни был написан, </a:t>
            </a:r>
            <a:r>
              <a:rPr lang="ru-RU" sz="1600" b="1" dirty="0">
                <a:solidFill>
                  <a:srgbClr val="C00000"/>
                </a:solidFill>
              </a:rPr>
              <a:t>форма кривой Ципфа останется неизменной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Могут немного отличаться лишь коэффициенты, отвечающие за наклон кривой (в логарифмическом масштабе, за исключением нескольких начальных точек, график - прямая линия). </a:t>
            </a:r>
          </a:p>
        </p:txBody>
      </p:sp>
      <p:pic>
        <p:nvPicPr>
          <p:cNvPr id="7170" name="Picture 2" descr="http://www.seotools.ru/biblioteka-optimizatora/avtoritety-rekomenduyut/zakony-zipfa/images/search-3-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31" y="3157241"/>
            <a:ext cx="4015469" cy="2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4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ТЕКСТОВОЙ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21895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Применение законов Ципфа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Воспользуемся первым законом Ципфа и построим график зависимости ранга от частоты - его форма всегда одинакова.</a:t>
            </a:r>
          </a:p>
        </p:txBody>
      </p:sp>
      <p:pic>
        <p:nvPicPr>
          <p:cNvPr id="8194" name="Picture 2" descr="http://www.seotools.ru/biblioteka-optimizatora/avtoritety-rekomenduyut/zakony-zipfa/images/search-3-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93" y="1845568"/>
            <a:ext cx="3780504" cy="32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1413" y="2035017"/>
            <a:ext cx="47721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Исследования показывают, что </a:t>
            </a:r>
            <a:r>
              <a:rPr lang="ru-RU" sz="1600" b="1" dirty="0">
                <a:solidFill>
                  <a:srgbClr val="C00000"/>
                </a:solidFill>
              </a:rPr>
              <a:t>наиболее значимые слова лежат в средней части диаграммы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Слова, которые попадаются слишком часто, в основном оказываются предлогами, местоимениями, в английском - артиклями и т.п.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Редко встречающиеся слова тоже, в большинстве случаев, не имеют решающего смыслового значения.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1411" y="5046396"/>
            <a:ext cx="8950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От того, как будет выставлен диапазон значимых слов, зависит многое. Широкий диапазон - нужные термины потонут в море вспомогательных слов; узкий диапазон - теряются смысловые термины.</a:t>
            </a:r>
          </a:p>
        </p:txBody>
      </p:sp>
    </p:spTree>
    <p:extLst>
      <p:ext uri="{BB962C8B-B14F-4D97-AF65-F5344CB8AC3E}">
        <p14:creationId xmlns:p14="http://schemas.microsoft.com/office/powerpoint/2010/main" val="424300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Контент-анализ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Контент-анализ (англ. content </a:t>
            </a:r>
            <a:r>
              <a:rPr lang="ru-RU" sz="1600" b="1" dirty="0" err="1">
                <a:solidFill>
                  <a:srgbClr val="C00000"/>
                </a:solidFill>
              </a:rPr>
              <a:t>analysis</a:t>
            </a:r>
            <a:r>
              <a:rPr lang="ru-RU" sz="1600" b="1" dirty="0">
                <a:solidFill>
                  <a:srgbClr val="C00000"/>
                </a:solidFill>
              </a:rPr>
              <a:t>; от content — содержание) </a:t>
            </a:r>
            <a:r>
              <a:rPr lang="ru-RU" sz="1600" b="1" dirty="0"/>
              <a:t>— формализованный метод изучения текстовой и графической информации, заключающийся в переводе изучаемой информации в количественные показатели и ее статистической обработке.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Суть </a:t>
            </a:r>
            <a:r>
              <a:rPr lang="ru-RU" sz="1600" b="1" dirty="0">
                <a:solidFill>
                  <a:srgbClr val="C00000"/>
                </a:solidFill>
              </a:rPr>
              <a:t>метода контент-анализа </a:t>
            </a:r>
            <a:r>
              <a:rPr lang="ru-RU" sz="1600" b="1" dirty="0"/>
              <a:t>состоит </a:t>
            </a:r>
            <a:r>
              <a:rPr lang="ru-RU" sz="1600" b="1" dirty="0">
                <a:solidFill>
                  <a:srgbClr val="C00000"/>
                </a:solidFill>
              </a:rPr>
              <a:t>в оценке общего направления действий </a:t>
            </a:r>
            <a:r>
              <a:rPr lang="ru-RU" sz="1600" b="1" dirty="0"/>
              <a:t>(или отбора текстов, соответствующих данному направлению) на основе придания объектам (людям, местам, событиям) </a:t>
            </a:r>
            <a:r>
              <a:rPr lang="ru-RU" sz="1600" b="1" dirty="0">
                <a:solidFill>
                  <a:srgbClr val="C00000"/>
                </a:solidFill>
              </a:rPr>
              <a:t>определенной «окраски» в тексте</a:t>
            </a:r>
            <a:r>
              <a:rPr lang="ru-RU" sz="1600" b="1" dirty="0"/>
              <a:t>. </a:t>
            </a:r>
            <a:r>
              <a:rPr lang="ru-RU" sz="1600" b="1" dirty="0">
                <a:solidFill>
                  <a:srgbClr val="C00000"/>
                </a:solidFill>
              </a:rPr>
              <a:t>«Окраску»</a:t>
            </a:r>
            <a:r>
              <a:rPr lang="ru-RU" sz="1600" b="1" dirty="0"/>
              <a:t>,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как правило, определяют </a:t>
            </a:r>
            <a:r>
              <a:rPr lang="ru-RU" sz="1600" b="1" dirty="0">
                <a:solidFill>
                  <a:srgbClr val="C00000"/>
                </a:solidFill>
              </a:rPr>
              <a:t>на основе прилагательных, устойчиво связываемых с объектами</a:t>
            </a:r>
            <a:r>
              <a:rPr lang="ru-RU" sz="1600" b="1" dirty="0"/>
              <a:t> (людьми, местами, событиями) (точнее - со словами, их обозначающими).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Такая оценка зависит не только от простого упоминания слова, но и от целевой аудитории текста, времени его написания, способа употребления.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Существенным этапом при выполнении такого анализа является формирование специализированного </a:t>
            </a:r>
            <a:r>
              <a:rPr lang="ru-RU" sz="1600" b="1" dirty="0">
                <a:solidFill>
                  <a:srgbClr val="C00000"/>
                </a:solidFill>
              </a:rPr>
              <a:t>словаря-тезауруса</a:t>
            </a:r>
            <a:r>
              <a:rPr lang="ru-RU" sz="1600" b="1" dirty="0"/>
              <a:t>, с помощью которого можно оценить «окраску» того или иного упоминания.</a:t>
            </a:r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75995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Применение контент-анализа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246172"/>
            <a:ext cx="8777336" cy="524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Не все документы могут стать объектом контент-анализа. Необходимо, чтобы исследуемое содержание позволило задать однозначное </a:t>
            </a:r>
            <a:r>
              <a:rPr lang="ru-RU" sz="1600" b="1" dirty="0">
                <a:solidFill>
                  <a:srgbClr val="C00000"/>
                </a:solidFill>
              </a:rPr>
              <a:t>правило для надежного фиксирования нужных характеристик (принцип формализации)</a:t>
            </a:r>
            <a:r>
              <a:rPr lang="ru-RU" sz="1600" b="1" dirty="0"/>
              <a:t>, и интересующие исследователя </a:t>
            </a:r>
            <a:r>
              <a:rPr lang="ru-RU" sz="1600" b="1" dirty="0">
                <a:solidFill>
                  <a:srgbClr val="C00000"/>
                </a:solidFill>
              </a:rPr>
              <a:t>элементы содержания встречались с достаточной частотой (принцип статистической значимости)</a:t>
            </a:r>
            <a:r>
              <a:rPr lang="ru-RU" sz="1600" b="1" dirty="0"/>
              <a:t>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Чаще всего в качестве объектов исследования контент-анализа выступают сообщения печати, радио, телевидения, протоколы собраний, письма, приказы, распоряжения и т.д., а также данные свободных интервью и открытые вопросы анкет.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Количественные показатели контент-анализа: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rgbClr val="C00000"/>
                </a:solidFill>
              </a:rPr>
              <a:t>Частота употребления в тексте смысловой единицы</a:t>
            </a:r>
            <a:r>
              <a:rPr lang="ru-RU" sz="1600" b="1" dirty="0"/>
              <a:t>: удельный вес выделенных единиц счета в общем объеме знаков текстовой информации.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rgbClr val="C00000"/>
                </a:solidFill>
              </a:rPr>
              <a:t>Объем внимания, уделяемый смысловой единице</a:t>
            </a:r>
            <a:r>
              <a:rPr lang="ru-RU" sz="1600" b="1" dirty="0"/>
              <a:t>: удельный вес площади абзаца, строк, колонок, минут вещания, посвященных той или иной единице анализа.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ru-RU" sz="800" b="1" dirty="0"/>
          </a:p>
          <a:p>
            <a:pPr algn="just"/>
            <a:r>
              <a:rPr lang="ru-RU" sz="1600" b="1" dirty="0"/>
              <a:t>Интерпретация количественных показателей:</a:t>
            </a:r>
          </a:p>
          <a:p>
            <a:pPr algn="just"/>
            <a:r>
              <a:rPr lang="ru-RU" sz="1600" b="1" u="sng" dirty="0">
                <a:solidFill>
                  <a:srgbClr val="C00000"/>
                </a:solidFill>
              </a:rPr>
              <a:t>ЭКСКЛЮЗИВНОСТЬ</a:t>
            </a:r>
            <a:r>
              <a:rPr lang="ru-RU" sz="1600" b="1" u="sng" dirty="0"/>
              <a:t> - ориентации говорящего на себя, на свои мысли, желания, на свое прошлое и будущее (я, мой).</a:t>
            </a:r>
          </a:p>
          <a:p>
            <a:pPr algn="just"/>
            <a:r>
              <a:rPr lang="ru-RU" sz="1600" b="1" u="sng" dirty="0">
                <a:solidFill>
                  <a:srgbClr val="C00000"/>
                </a:solidFill>
              </a:rPr>
              <a:t>ИНКЛЮЗИВНОСТЬ</a:t>
            </a:r>
            <a:r>
              <a:rPr lang="ru-RU" sz="1600" b="1" u="sng" dirty="0"/>
              <a:t> – с чем говорящий себя отождествляет (мы, наш).</a:t>
            </a:r>
          </a:p>
          <a:p>
            <a:pPr algn="just"/>
            <a:r>
              <a:rPr lang="ru-RU" sz="1600" b="1" u="sng" dirty="0">
                <a:solidFill>
                  <a:srgbClr val="C00000"/>
                </a:solidFill>
              </a:rPr>
              <a:t>КОММУНИКАТИВНЫЙ ЭГОЦЕНТРИЗМ </a:t>
            </a:r>
            <a:r>
              <a:rPr lang="ru-RU" sz="1600" b="1" u="sng" dirty="0"/>
              <a:t>– личностные качества и культурный уровень (вы, ты, ваш, твой).</a:t>
            </a:r>
            <a:endParaRPr lang="ru-RU" sz="1600" b="1" dirty="0"/>
          </a:p>
          <a:p>
            <a:pPr algn="just"/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889688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КОМПЬЮТЕРНЫЕ ШРИФТЫ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43361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Компьютерные шрифты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412" y="1340658"/>
            <a:ext cx="873116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Шрифт</a:t>
            </a:r>
            <a:r>
              <a:rPr lang="ru-RU" sz="1600" b="1" dirty="0"/>
              <a:t> – это форма письменных или печатных знаков, т.е. </a:t>
            </a:r>
            <a:r>
              <a:rPr lang="ru-RU" sz="1600" b="1" dirty="0">
                <a:solidFill>
                  <a:srgbClr val="C00000"/>
                </a:solidFill>
              </a:rPr>
              <a:t>рисунок букв алфавита какого-либо языка</a:t>
            </a:r>
            <a:r>
              <a:rPr lang="ru-RU" sz="1600" b="1" dirty="0"/>
              <a:t> с относящимися к нему дополнительными знаками цифрами, знаками препинания, расположенными на шрифтовом носителе.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Типографика</a:t>
            </a:r>
            <a:r>
              <a:rPr lang="ru-RU" sz="1600" dirty="0"/>
              <a:t> - </a:t>
            </a:r>
            <a:r>
              <a:rPr lang="ru-RU" sz="1600" b="1" dirty="0"/>
              <a:t>свод законов, правил и норм оформления текста, основанных на изучении восприятия набора читателем. В </a:t>
            </a:r>
            <a:r>
              <a:rPr lang="ru-RU" sz="1600" b="1" dirty="0">
                <a:solidFill>
                  <a:srgbClr val="C00000"/>
                </a:solidFill>
              </a:rPr>
              <a:t>типографике</a:t>
            </a:r>
            <a:r>
              <a:rPr lang="ru-RU" sz="1600" b="1" dirty="0"/>
              <a:t> сложились определенные термины, характеризующие анатомию букв латинского и кириллического алфавитов. 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36" y="2978940"/>
            <a:ext cx="8336665" cy="31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92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Измерения шрифта в типографике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119" descr="&amp;Kcy;&amp;acy;&amp;rcy;&amp;tcy;&amp;icy;&amp;ncy;&amp;kcy;&amp;icy; &amp;pcy;&amp;ocy; &amp;zcy;&amp;acy;&amp;pcy;&amp;rcy;&amp;ocy;&amp;scy;&amp;ucy; &amp;pcy;&amp;acy;&amp;rcy;&amp;acy;&amp;mcy;&amp;iecy;&amp;tcy;&amp;rcy;&amp;ycy; &amp;shcy;&amp;rcy;&amp;icy;&amp;fcy;&amp;tcy;&amp;a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3" y="1246172"/>
            <a:ext cx="7290972" cy="48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46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Виды компьютерных шрифтов: растровые шрифты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412" y="1340658"/>
            <a:ext cx="8731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Изображение символов шрифта (как и любое другое) на экране дисплея является </a:t>
            </a:r>
            <a:r>
              <a:rPr lang="ru-RU" sz="1600" b="1" dirty="0">
                <a:solidFill>
                  <a:srgbClr val="C00000"/>
                </a:solidFill>
              </a:rPr>
              <a:t>растровым изображением</a:t>
            </a:r>
            <a:r>
              <a:rPr lang="ru-RU" sz="1600" b="1" dirty="0"/>
              <a:t>, то есть состоит из </a:t>
            </a:r>
            <a:r>
              <a:rPr lang="ru-RU" sz="1600" b="1" dirty="0">
                <a:solidFill>
                  <a:srgbClr val="C00000"/>
                </a:solidFill>
              </a:rPr>
              <a:t>пикселей (</a:t>
            </a:r>
            <a:r>
              <a:rPr lang="ru-RU" sz="1600" b="1" dirty="0" err="1">
                <a:solidFill>
                  <a:srgbClr val="C00000"/>
                </a:solidFill>
              </a:rPr>
              <a:t>pixels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.  В случае текста цветов пикселей два – </a:t>
            </a:r>
            <a:r>
              <a:rPr lang="ru-RU" sz="1600" b="1" dirty="0">
                <a:solidFill>
                  <a:srgbClr val="C00000"/>
                </a:solidFill>
              </a:rPr>
              <a:t>цвет символа и цвет фона</a:t>
            </a:r>
            <a:r>
              <a:rPr lang="ru-RU" sz="1600" b="1" dirty="0"/>
              <a:t>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Для рисования символа высотой 12 пунктов (1  pt  =  1/72 дюйма и точно соответствует размеру пикселя для большинства типов мониторов) нужно иметь  bitmap высотой 12 строк, для символа в 8 pt – в 8 строк. </a:t>
            </a:r>
          </a:p>
        </p:txBody>
      </p:sp>
      <p:pic>
        <p:nvPicPr>
          <p:cNvPr id="10242" name="Picture 2" descr="&amp;Kcy;&amp;acy;&amp;rcy;&amp;tcy;&amp;icy;&amp;ncy;&amp;kcy;&amp;icy; &amp;pcy;&amp;ocy; &amp;zcy;&amp;acy;&amp;pcy;&amp;rcy;&amp;ocy;&amp;scy;&amp;ucy; &amp;rcy;&amp;acy;&amp;scy;&amp;tcy;&amp;rcy;&amp;ocy;&amp;vcy;&amp;ycy;&amp;iecy; &amp;shcy;&amp;rcy;&amp;icy;&amp;fcy;&amp;tcy;&amp;y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7" y="3172061"/>
            <a:ext cx="4762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2490" y="2798916"/>
            <a:ext cx="38919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 err="1"/>
              <a:t>Bitmap</a:t>
            </a:r>
            <a:r>
              <a:rPr lang="ru-RU" sz="1600" b="1" dirty="0"/>
              <a:t>-шрифт является наиболее удобным для отображения на экране с точки зрения </a:t>
            </a:r>
            <a:r>
              <a:rPr lang="ru-RU" sz="1600" b="1" dirty="0">
                <a:solidFill>
                  <a:srgbClr val="C00000"/>
                </a:solidFill>
              </a:rPr>
              <a:t>скорости прорисовки и затрат ресурсов компьютера на обработку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Однако размеры символов на экране могут изменяться - следовательно, для одной гарнитуры необходимы </a:t>
            </a:r>
            <a:r>
              <a:rPr lang="ru-RU" sz="1600" b="1" dirty="0" err="1">
                <a:solidFill>
                  <a:srgbClr val="C00000"/>
                </a:solidFill>
              </a:rPr>
              <a:t>bitmap</a:t>
            </a:r>
            <a:r>
              <a:rPr lang="ru-RU" sz="1600" b="1" dirty="0">
                <a:solidFill>
                  <a:srgbClr val="C00000"/>
                </a:solidFill>
              </a:rPr>
              <a:t>-шрифты нескольких размеров</a:t>
            </a:r>
            <a:r>
              <a:rPr lang="ru-RU" sz="1600" b="1" dirty="0"/>
              <a:t>. </a:t>
            </a:r>
            <a:endParaRPr lang="ru-RU" sz="1600" b="1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403" y="5420692"/>
            <a:ext cx="1690012" cy="7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73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Виды компьютерных шрифтов: векторные шрифты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412" y="1340658"/>
            <a:ext cx="8731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Возможным решением проблемы масштабирования шрифта на высокие разрешения является использование </a:t>
            </a:r>
            <a:r>
              <a:rPr lang="ru-RU" sz="1600" b="1" dirty="0">
                <a:solidFill>
                  <a:srgbClr val="C00000"/>
                </a:solidFill>
              </a:rPr>
              <a:t>векторных шрифтов</a:t>
            </a:r>
            <a:r>
              <a:rPr lang="ru-RU" sz="1600" b="1" dirty="0"/>
              <a:t>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Эти шрифты являются естественным способом определения начертаний символов для </a:t>
            </a:r>
            <a:r>
              <a:rPr lang="ru-RU" sz="1600" b="1" dirty="0">
                <a:solidFill>
                  <a:srgbClr val="C00000"/>
                </a:solidFill>
              </a:rPr>
              <a:t>устройств типа перьевых или струйных графопостроителей (плоттеров)</a:t>
            </a:r>
            <a:r>
              <a:rPr lang="ru-RU" sz="1600" b="1" dirty="0"/>
              <a:t>, способных непосредственно воспроизводить на носителе прямые либо кривые линии.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В векторных шрифтах каждый символ представлен в виде совокупности геометрических примитивов -  </a:t>
            </a:r>
            <a:r>
              <a:rPr lang="ru-RU" sz="1600" b="1" dirty="0">
                <a:solidFill>
                  <a:srgbClr val="C00000"/>
                </a:solidFill>
              </a:rPr>
              <a:t>обычно отрезков прямых и дуг окружности</a:t>
            </a:r>
            <a:r>
              <a:rPr lang="ru-RU" sz="1600" b="1" dirty="0"/>
              <a:t>, заданных своими координатами относительно </a:t>
            </a:r>
            <a:r>
              <a:rPr lang="ru-RU" sz="1600" b="1" dirty="0">
                <a:solidFill>
                  <a:srgbClr val="C00000"/>
                </a:solidFill>
              </a:rPr>
              <a:t>«точки привязки» (</a:t>
            </a:r>
            <a:r>
              <a:rPr lang="ru-RU" sz="1600" b="1" dirty="0" err="1">
                <a:solidFill>
                  <a:srgbClr val="C00000"/>
                </a:solidFill>
              </a:rPr>
              <a:t>origin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point</a:t>
            </a:r>
            <a:r>
              <a:rPr lang="ru-RU" sz="1600" b="1" dirty="0">
                <a:solidFill>
                  <a:srgbClr val="C00000"/>
                </a:solidFill>
              </a:rPr>
              <a:t>) символа</a:t>
            </a:r>
            <a:r>
              <a:rPr lang="ru-RU" sz="1600" b="1" dirty="0"/>
              <a:t>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61772" y="3648982"/>
            <a:ext cx="6007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настоящее время векторные шрифты используются только в некоторых программах, связанных с подготовкой чертежей. </a:t>
            </a:r>
            <a:endParaRPr lang="ru-RU" sz="1600" b="1" dirty="0">
              <a:effectLst/>
            </a:endParaRPr>
          </a:p>
        </p:txBody>
      </p:sp>
      <p:pic>
        <p:nvPicPr>
          <p:cNvPr id="12290" name="Picture 2" descr="&amp;Kcy;&amp;acy;&amp;rcy;&amp;tcy;&amp;icy;&amp;ncy;&amp;kcy;&amp;icy; &amp;pcy;&amp;ocy; &amp;zcy;&amp;acy;&amp;pcy;&amp;rcy;&amp;ocy;&amp;scy;&amp;ucy; &amp;vcy;&amp;iecy;&amp;kcy;&amp;tcy;&amp;ocy;&amp;rcy;&amp;ncy;&amp;ycy;&amp;iecy; &amp;kcy;&amp;ocy;&amp;mcy;&amp;pcy;&amp;softcy;&amp;yucy;&amp;tcy;&amp;iecy;&amp;rcy;&amp;ncy;&amp;ycy;&amp;iecy; &amp;shcy;&amp;rcy;&amp;icy;&amp;fcy;&amp;tcy;&amp;ycy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84" y="4267900"/>
            <a:ext cx="3624280" cy="132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36" y="3673282"/>
            <a:ext cx="2409108" cy="24091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304" y="4257403"/>
            <a:ext cx="2205910" cy="14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96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Виды компьютерных шрифтов: контурные шрифты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0126" y="1286394"/>
            <a:ext cx="8732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Более эффективным решением проблемы является использование так называемых </a:t>
            </a:r>
            <a:r>
              <a:rPr lang="ru-RU" sz="1600" b="1" dirty="0">
                <a:solidFill>
                  <a:srgbClr val="C00000"/>
                </a:solidFill>
              </a:rPr>
              <a:t>«</a:t>
            </a:r>
            <a:r>
              <a:rPr lang="ru-RU" sz="1600" b="1" dirty="0" err="1">
                <a:solidFill>
                  <a:srgbClr val="C00000"/>
                </a:solidFill>
              </a:rPr>
              <a:t>outline</a:t>
            </a:r>
            <a:r>
              <a:rPr lang="ru-RU" sz="1600" b="1" dirty="0">
                <a:solidFill>
                  <a:srgbClr val="C00000"/>
                </a:solidFill>
              </a:rPr>
              <a:t>» (контурных) шрифтов</a:t>
            </a:r>
            <a:r>
              <a:rPr lang="ru-RU" sz="1600" b="1" dirty="0"/>
              <a:t>. Иногда их также называют векторными – это вполне допустимо.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Вместо запоминания битовых карт, меняющихся с изменением кегля шрифта, </a:t>
            </a:r>
            <a:r>
              <a:rPr lang="ru-RU" sz="1600" b="1" dirty="0">
                <a:solidFill>
                  <a:srgbClr val="C00000"/>
                </a:solidFill>
              </a:rPr>
              <a:t>запоминаются только контуры символа</a:t>
            </a:r>
            <a:r>
              <a:rPr lang="ru-RU" sz="1600" b="1" dirty="0"/>
              <a:t>.</a:t>
            </a:r>
            <a:endParaRPr lang="ru-RU" sz="1600" b="1" dirty="0">
              <a:effectLst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0126" y="2650055"/>
            <a:ext cx="46819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Битовая карта для данного символа и данного кегля строится путем «заполнения» контуров буквы точками, размер которых соответствует разрешению устройства вывода, то есть </a:t>
            </a:r>
            <a:r>
              <a:rPr lang="ru-RU" sz="1600" b="1" dirty="0">
                <a:solidFill>
                  <a:srgbClr val="C00000"/>
                </a:solidFill>
              </a:rPr>
              <a:t>производится растрирование нужного символа на соответствующее разрешение</a:t>
            </a:r>
            <a:r>
              <a:rPr lang="ru-RU" sz="1600" b="1" dirty="0"/>
              <a:t>. </a:t>
            </a:r>
          </a:p>
          <a:p>
            <a:endParaRPr lang="ru-RU" sz="1600" b="1" dirty="0"/>
          </a:p>
          <a:p>
            <a:pPr algn="just"/>
            <a:r>
              <a:rPr lang="ru-RU" sz="1600" b="1" dirty="0"/>
              <a:t>Для запоминания кривых, очерчивающих границы символов, используют разбиение кривой (или ломаной) линии на участки и </a:t>
            </a:r>
            <a:r>
              <a:rPr lang="ru-RU" sz="1600" b="1" dirty="0">
                <a:solidFill>
                  <a:srgbClr val="C00000"/>
                </a:solidFill>
              </a:rPr>
              <a:t>аппроксимацию</a:t>
            </a:r>
            <a:r>
              <a:rPr lang="ru-RU" sz="1600" b="1" dirty="0"/>
              <a:t> получившихся фрагментов кривых полиномами второй или третьей степени. </a:t>
            </a:r>
            <a:endParaRPr lang="ru-RU" sz="1600" b="1" dirty="0">
              <a:effectLst/>
            </a:endParaRPr>
          </a:p>
        </p:txBody>
      </p:sp>
      <p:pic>
        <p:nvPicPr>
          <p:cNvPr id="13314" name="Picture 2" descr="&amp;Kcy;&amp;acy;&amp;rcy;&amp;tcy;&amp;icy;&amp;ncy;&amp;kcy;&amp;icy; &amp;pcy;&amp;ocy; &amp;zcy;&amp;acy;&amp;pcy;&amp;rcy;&amp;ocy;&amp;scy;&amp;ucy; &amp;kcy;&amp;ocy;&amp;ncy;&amp;tcy;&amp;ucy;&amp;rcy;&amp;ncy;&amp;ycy;&amp;iecy; &amp;shcy;&amp;rcy;&amp;icy;&amp;fcy;&amp;tcy;&amp;ycy; &amp;scy;&amp;ocy;&amp;zcy;&amp;dcy;&amp;acy;&amp;ncy;&amp;icy;&amp;ie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71" y="3646187"/>
            <a:ext cx="3690492" cy="25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424" y="2372955"/>
            <a:ext cx="2946247" cy="11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89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Программные средства создания шрифтов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39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1412" y="1358724"/>
            <a:ext cx="87311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>
                <a:solidFill>
                  <a:srgbClr val="C00000"/>
                </a:solidFill>
              </a:rPr>
              <a:t>FontLab</a:t>
            </a:r>
            <a:r>
              <a:rPr lang="ru-RU" sz="1600" b="1" dirty="0">
                <a:solidFill>
                  <a:srgbClr val="C00000"/>
                </a:solidFill>
              </a:rPr>
              <a:t> Studio. </a:t>
            </a:r>
            <a:r>
              <a:rPr lang="ru-RU" sz="1600" b="1" dirty="0"/>
              <a:t>Профессиональная программа – конструктор шрифтов. </a:t>
            </a:r>
          </a:p>
          <a:p>
            <a:r>
              <a:rPr lang="ru-RU" sz="1600" b="1" dirty="0"/>
              <a:t>Поддерживаемые форматы: </a:t>
            </a:r>
            <a:r>
              <a:rPr lang="en-US" sz="1600" b="1" dirty="0">
                <a:solidFill>
                  <a:srgbClr val="C00000"/>
                </a:solidFill>
              </a:rPr>
              <a:t>TrueType, OpenType, PostScript</a:t>
            </a:r>
            <a:r>
              <a:rPr lang="en-US" sz="1600" b="1" dirty="0"/>
              <a:t>. </a:t>
            </a:r>
          </a:p>
          <a:p>
            <a:r>
              <a:rPr lang="ru-RU" sz="1600" b="1" dirty="0"/>
              <a:t>Производитель </a:t>
            </a:r>
            <a:r>
              <a:rPr lang="ru-RU" sz="1600" b="1" dirty="0" err="1"/>
              <a:t>FontLab</a:t>
            </a:r>
            <a:r>
              <a:rPr lang="ru-RU" sz="1600" b="1" dirty="0"/>
              <a:t> Ltd., http://www.fontlab.com/. </a:t>
            </a:r>
          </a:p>
          <a:p>
            <a:endParaRPr lang="ru-RU" sz="1600" b="1" dirty="0"/>
          </a:p>
          <a:p>
            <a:r>
              <a:rPr lang="en-US" sz="1600" b="1" dirty="0" err="1">
                <a:solidFill>
                  <a:srgbClr val="C00000"/>
                </a:solidFill>
              </a:rPr>
              <a:t>TypeTool</a:t>
            </a:r>
            <a:r>
              <a:rPr lang="ru-RU" sz="1600" b="1" dirty="0"/>
              <a:t> </a:t>
            </a:r>
            <a:r>
              <a:rPr lang="en-US" sz="1600" b="1" dirty="0"/>
              <a:t>–</a:t>
            </a:r>
            <a:r>
              <a:rPr lang="ru-RU" sz="1600" b="1" dirty="0"/>
              <a:t> облегченная версия </a:t>
            </a:r>
            <a:r>
              <a:rPr lang="en-US" sz="1600" b="1" dirty="0" err="1"/>
              <a:t>FontLab</a:t>
            </a:r>
            <a:r>
              <a:rPr lang="en-US" sz="1600" b="1" dirty="0"/>
              <a:t>. </a:t>
            </a:r>
            <a:endParaRPr lang="ru-RU" sz="1600" b="1" dirty="0"/>
          </a:p>
          <a:p>
            <a:r>
              <a:rPr lang="ru-RU" sz="1600" b="1" dirty="0"/>
              <a:t>Поддерживаемые форматы: </a:t>
            </a:r>
            <a:r>
              <a:rPr lang="en-US" sz="1600" b="1" dirty="0">
                <a:solidFill>
                  <a:srgbClr val="C00000"/>
                </a:solidFill>
              </a:rPr>
              <a:t>TrueType, OpenType,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PostScript</a:t>
            </a:r>
            <a:r>
              <a:rPr lang="en-US" sz="1600" b="1" dirty="0"/>
              <a:t>.</a:t>
            </a:r>
            <a:r>
              <a:rPr lang="ru-RU" sz="1600" b="1" dirty="0"/>
              <a:t> </a:t>
            </a:r>
          </a:p>
          <a:p>
            <a:r>
              <a:rPr lang="ru-RU" sz="1600" b="1" dirty="0"/>
              <a:t>Производитель </a:t>
            </a:r>
            <a:r>
              <a:rPr lang="ru-RU" sz="1600" b="1" dirty="0" err="1"/>
              <a:t>FontLab</a:t>
            </a:r>
            <a:r>
              <a:rPr lang="ru-RU" sz="1600" b="1" dirty="0"/>
              <a:t> Ltd., http://www.fontlab.com/ </a:t>
            </a:r>
          </a:p>
          <a:p>
            <a:endParaRPr lang="ru-RU" sz="1600" b="1" dirty="0"/>
          </a:p>
          <a:p>
            <a:r>
              <a:rPr lang="ru-RU" sz="1600" b="1" dirty="0" err="1">
                <a:solidFill>
                  <a:srgbClr val="C00000"/>
                </a:solidFill>
              </a:rPr>
              <a:t>BitFonter</a:t>
            </a:r>
            <a:r>
              <a:rPr lang="ru-RU" sz="1600" b="1" dirty="0"/>
              <a:t> – программа – конструктор растровых шрифтов. </a:t>
            </a:r>
          </a:p>
          <a:p>
            <a:r>
              <a:rPr lang="ru-RU" sz="1600" b="1" dirty="0"/>
              <a:t>Поддерживаемые шрифтовые форматы: </a:t>
            </a:r>
            <a:r>
              <a:rPr lang="ru-RU" sz="1600" b="1" dirty="0">
                <a:solidFill>
                  <a:srgbClr val="C00000"/>
                </a:solidFill>
              </a:rPr>
              <a:t>BDF, PHF, FON, FNT, PDB, AFP, SFP</a:t>
            </a:r>
            <a:r>
              <a:rPr lang="ru-RU" sz="1600" b="1" dirty="0"/>
              <a:t>. </a:t>
            </a:r>
          </a:p>
          <a:p>
            <a:r>
              <a:rPr lang="ru-RU" sz="1600" b="1" dirty="0"/>
              <a:t>Производитель </a:t>
            </a:r>
            <a:r>
              <a:rPr lang="ru-RU" sz="1600" b="1" dirty="0" err="1"/>
              <a:t>FontLab</a:t>
            </a:r>
            <a:r>
              <a:rPr lang="ru-RU" sz="1600" b="1" dirty="0"/>
              <a:t> Ltd., http://www.fontlab.com/ </a:t>
            </a:r>
          </a:p>
          <a:p>
            <a:endParaRPr lang="ru-RU" sz="1600" b="1" dirty="0"/>
          </a:p>
          <a:p>
            <a:r>
              <a:rPr lang="ru-RU" sz="1600" b="1" dirty="0" err="1">
                <a:solidFill>
                  <a:srgbClr val="C00000"/>
                </a:solidFill>
              </a:rPr>
              <a:t>FontForge</a:t>
            </a:r>
            <a:r>
              <a:rPr lang="ru-RU" sz="1600" b="1" dirty="0">
                <a:solidFill>
                  <a:srgbClr val="C00000"/>
                </a:solidFill>
              </a:rPr>
              <a:t> (</a:t>
            </a:r>
            <a:r>
              <a:rPr lang="ru-RU" sz="1600" b="1" dirty="0" err="1">
                <a:solidFill>
                  <a:srgbClr val="C00000"/>
                </a:solidFill>
              </a:rPr>
              <a:t>PfaEdit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– программа – конструктор шрифтов на базе Unix. </a:t>
            </a:r>
          </a:p>
          <a:p>
            <a:r>
              <a:rPr lang="ru-RU" sz="1600" b="1" dirty="0"/>
              <a:t>Поддерживаемые форматы: </a:t>
            </a:r>
            <a:r>
              <a:rPr lang="en-US" sz="1600" b="1" dirty="0">
                <a:solidFill>
                  <a:srgbClr val="C00000"/>
                </a:solidFill>
              </a:rPr>
              <a:t>TrueType, OpenType, PostScript Type 1 (PC, UNIX</a:t>
            </a:r>
            <a:r>
              <a:rPr lang="ru-RU" sz="1600" b="1" dirty="0">
                <a:solidFill>
                  <a:srgbClr val="C00000"/>
                </a:solidFill>
              </a:rPr>
              <a:t> и </a:t>
            </a:r>
            <a:r>
              <a:rPr lang="en-US" sz="1600" b="1" dirty="0">
                <a:solidFill>
                  <a:srgbClr val="C00000"/>
                </a:solidFill>
              </a:rPr>
              <a:t>Mac)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CID, multi-master, CFF, SVG, BDF</a:t>
            </a:r>
            <a:r>
              <a:rPr lang="en-US" sz="1600" b="1" dirty="0"/>
              <a:t>. </a:t>
            </a:r>
          </a:p>
          <a:p>
            <a:r>
              <a:rPr lang="ru-RU" sz="1600" b="1" dirty="0"/>
              <a:t>Разработчик </a:t>
            </a:r>
            <a:r>
              <a:rPr lang="en-US" sz="1600" b="1" dirty="0"/>
              <a:t>George Williams,</a:t>
            </a:r>
            <a:r>
              <a:rPr lang="ru-RU" sz="1600" b="1" dirty="0"/>
              <a:t> </a:t>
            </a:r>
            <a:r>
              <a:rPr lang="en-US" sz="1600" b="1" dirty="0"/>
              <a:t>http://fontforge.sourceforge.net/</a:t>
            </a:r>
          </a:p>
          <a:p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098766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Кодирование текстовой информации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216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Текст</a:t>
            </a:r>
            <a:r>
              <a:rPr lang="ru-RU" sz="1600" b="1" dirty="0"/>
              <a:t> - это</a:t>
            </a:r>
            <a:r>
              <a:rPr lang="en-US" sz="1600" b="1" dirty="0"/>
              <a:t> </a:t>
            </a:r>
            <a:r>
              <a:rPr lang="ru-RU" sz="1600" b="1" dirty="0"/>
              <a:t>упорядоченный набор слов, предназначенный для того, чтобы выразить</a:t>
            </a:r>
            <a:r>
              <a:rPr lang="en-US" sz="1600" b="1" dirty="0"/>
              <a:t> </a:t>
            </a:r>
            <a:r>
              <a:rPr lang="ru-RU" sz="1600" b="1" dirty="0"/>
              <a:t>некий смысл.</a:t>
            </a:r>
            <a:r>
              <a:rPr lang="en-US" sz="1600" b="1" dirty="0"/>
              <a:t> </a:t>
            </a:r>
            <a:r>
              <a:rPr lang="ru-RU" sz="1600" b="1" dirty="0"/>
              <a:t>Под “текстовым” понимают такое</a:t>
            </a:r>
            <a:r>
              <a:rPr lang="en-US" sz="1600" b="1" dirty="0"/>
              <a:t> </a:t>
            </a:r>
            <a:r>
              <a:rPr lang="ru-RU" sz="1600" b="1" dirty="0"/>
              <a:t>представление информации, при котором она представлена в виде записи</a:t>
            </a:r>
            <a:r>
              <a:rPr lang="en-US" sz="1600" b="1" dirty="0"/>
              <a:t> </a:t>
            </a:r>
            <a:r>
              <a:rPr lang="ru-RU" sz="1600" b="1" dirty="0"/>
              <a:t>слов (логических элементов) некоторого языка и доступна для чтения человеком.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/>
              <a:t>Поскольку компьютер работает только с двоичным кодом, то для записи и обработки текста требуется взаимно</a:t>
            </a:r>
            <a:r>
              <a:rPr lang="en-US" sz="1600" b="1" dirty="0"/>
              <a:t> </a:t>
            </a:r>
            <a:r>
              <a:rPr lang="ru-RU" sz="1600" b="1" dirty="0"/>
              <a:t>и однозначно сопоставить символы и некоторые двоичные коды. Такое </a:t>
            </a:r>
            <a:r>
              <a:rPr lang="ru-RU" sz="1600" b="1" dirty="0">
                <a:solidFill>
                  <a:srgbClr val="C00000"/>
                </a:solidFill>
              </a:rPr>
              <a:t>правило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сопоставления кодов </a:t>
            </a:r>
            <a:r>
              <a:rPr lang="ru-RU" sz="1600" b="1" dirty="0"/>
              <a:t>и</a:t>
            </a:r>
            <a:r>
              <a:rPr lang="ru-RU" sz="1600" b="1" i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символов алфавита </a:t>
            </a:r>
            <a:r>
              <a:rPr lang="ru-RU" sz="1600" b="1" dirty="0"/>
              <a:t>называется</a:t>
            </a:r>
            <a:r>
              <a:rPr lang="ru-RU" sz="1600" b="1" i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кодировкой текста</a:t>
            </a:r>
            <a:r>
              <a:rPr lang="ru-RU" sz="1600" b="1" i="1" dirty="0"/>
              <a:t>.</a:t>
            </a:r>
            <a:br>
              <a:rPr lang="ru-RU" sz="1600" b="1" dirty="0"/>
            </a:br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431" y="3629738"/>
            <a:ext cx="4862013" cy="25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7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ПРЕДСТАВЛЕНИЕ ЦЕЛЫХ ЧИСЕЛ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17668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Системы счисления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Система счисления </a:t>
            </a:r>
            <a:r>
              <a:rPr lang="ru-RU" sz="1600" b="1" dirty="0"/>
              <a:t>– это совокупность символов, используемых для изображения чисел. Система счисления включает в себя: </a:t>
            </a:r>
            <a:r>
              <a:rPr lang="ru-RU" sz="1600" b="1" dirty="0">
                <a:solidFill>
                  <a:srgbClr val="C00000"/>
                </a:solidFill>
              </a:rPr>
              <a:t>алфавит</a:t>
            </a:r>
            <a:r>
              <a:rPr lang="ru-RU" sz="1600" b="1" dirty="0"/>
              <a:t>, т. е. набор символов для записи чисел, </a:t>
            </a:r>
            <a:r>
              <a:rPr lang="ru-RU" sz="1600" b="1" dirty="0">
                <a:solidFill>
                  <a:srgbClr val="C00000"/>
                </a:solidFill>
              </a:rPr>
              <a:t>способ записи чисел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способ чтения чисел</a:t>
            </a:r>
            <a:r>
              <a:rPr lang="ru-RU" sz="1600" b="1" dirty="0"/>
              <a:t>. 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Выделяют два класса: </a:t>
            </a:r>
            <a:r>
              <a:rPr lang="ru-RU" sz="1600" b="1" dirty="0">
                <a:solidFill>
                  <a:srgbClr val="C00000"/>
                </a:solidFill>
              </a:rPr>
              <a:t>позиционные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непозиционные </a:t>
            </a:r>
            <a:r>
              <a:rPr lang="ru-RU" sz="1600" b="1" dirty="0"/>
              <a:t>системы счисления.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Позиционными </a:t>
            </a:r>
            <a:r>
              <a:rPr lang="ru-RU" sz="1600" b="1" dirty="0"/>
              <a:t>называются системы счисления, в которых значение цифры зависит от ее места (позиции) в записи числа. Все системы счисления, используемые в информатике (двоичная, восьмеричная, десятичная, шестнадцатеричная и т.д.), являются позиционными. Это важно, т. к. правила образования чисел, перевода из одной системы в другую, выполнения арифметических операций </a:t>
            </a:r>
            <a:r>
              <a:rPr lang="ru-RU" sz="1600" b="1" dirty="0">
                <a:solidFill>
                  <a:srgbClr val="C00000"/>
                </a:solidFill>
              </a:rPr>
              <a:t>во всех позиционных системах аналогичны</a:t>
            </a:r>
            <a:r>
              <a:rPr lang="ru-RU" sz="1600" b="1" dirty="0"/>
              <a:t>.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Непозиционными</a:t>
            </a:r>
            <a:r>
              <a:rPr lang="ru-RU" sz="1600" b="1" dirty="0"/>
              <a:t> называются системы счисления, в которых значение цифры не зависит от ее места (позиции) в записи числа. Примером непозиционной системы, которая сохранилась до наших дней, может служить римская система счисления. Более совершенными непозиционными системами счисления были </a:t>
            </a:r>
            <a:r>
              <a:rPr lang="ru-RU" sz="1600" b="1" dirty="0">
                <a:solidFill>
                  <a:srgbClr val="C00000"/>
                </a:solidFill>
              </a:rPr>
              <a:t>алфавитные системы</a:t>
            </a:r>
            <a:r>
              <a:rPr lang="ru-RU" sz="1600" b="1" dirty="0"/>
              <a:t>. К числу таких систем счисления относились греческая, славянская, финикийская и другие. В них числа от 1 до 9, целые количества десятков (от 10 до 90) и целые количества сотен (от 100 до 900) обозначались буквами алфавита.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41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9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Двоичная система счисления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Позиционные системы счисления: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Десятичная</a:t>
            </a:r>
            <a:r>
              <a:rPr lang="ru-RU" sz="1600" b="1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123</a:t>
            </a:r>
            <a:r>
              <a:rPr lang="ru-RU" sz="1600" b="1" baseline="-25000" dirty="0"/>
              <a:t>10</a:t>
            </a:r>
            <a:r>
              <a:rPr lang="ru-RU" sz="1600" b="1" dirty="0"/>
              <a:t>=1∗10</a:t>
            </a:r>
            <a:r>
              <a:rPr lang="ru-RU" sz="1600" b="1" baseline="30000" dirty="0"/>
              <a:t>2</a:t>
            </a:r>
            <a:r>
              <a:rPr lang="ru-RU" sz="1600" b="1" dirty="0"/>
              <a:t>+2∗10</a:t>
            </a:r>
            <a:r>
              <a:rPr lang="ru-RU" sz="1600" b="1" baseline="30000" dirty="0"/>
              <a:t>1</a:t>
            </a:r>
            <a:r>
              <a:rPr lang="ru-RU" sz="1600" b="1" dirty="0"/>
              <a:t>+3∗10</a:t>
            </a:r>
            <a:r>
              <a:rPr lang="ru-RU" sz="1600" b="1" baseline="30000" dirty="0"/>
              <a:t>0</a:t>
            </a:r>
            <a:r>
              <a:rPr lang="ru-RU" sz="1600" b="1" dirty="0"/>
              <a:t>=1∗100+2∗10+3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Двоичная</a:t>
            </a:r>
            <a:r>
              <a:rPr lang="ru-RU" sz="1600" b="1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1111011</a:t>
            </a:r>
            <a:r>
              <a:rPr lang="ru-RU" sz="1600" b="1" baseline="-25000" dirty="0"/>
              <a:t>2</a:t>
            </a:r>
            <a:r>
              <a:rPr lang="ru-RU" sz="1600" b="1" dirty="0"/>
              <a:t>=1∗2</a:t>
            </a:r>
            <a:r>
              <a:rPr lang="ru-RU" sz="1600" b="1" baseline="30000" dirty="0"/>
              <a:t>6</a:t>
            </a:r>
            <a:r>
              <a:rPr lang="ru-RU" sz="1600" b="1" dirty="0"/>
              <a:t>+1∗2</a:t>
            </a:r>
            <a:r>
              <a:rPr lang="ru-RU" sz="1600" b="1" baseline="30000" dirty="0"/>
              <a:t>5</a:t>
            </a:r>
            <a:r>
              <a:rPr lang="ru-RU" sz="1600" b="1" dirty="0"/>
              <a:t>+1∗2</a:t>
            </a:r>
            <a:r>
              <a:rPr lang="ru-RU" sz="1600" b="1" baseline="30000" dirty="0"/>
              <a:t>4</a:t>
            </a:r>
            <a:r>
              <a:rPr lang="ru-RU" sz="1600" b="1" dirty="0"/>
              <a:t>+1∗2</a:t>
            </a:r>
            <a:r>
              <a:rPr lang="ru-RU" sz="1600" b="1" baseline="30000" dirty="0"/>
              <a:t>3</a:t>
            </a:r>
            <a:r>
              <a:rPr lang="ru-RU" sz="1600" b="1" dirty="0"/>
              <a:t>+0∗2</a:t>
            </a:r>
            <a:r>
              <a:rPr lang="ru-RU" sz="1600" b="1" baseline="30000" dirty="0"/>
              <a:t>2</a:t>
            </a:r>
            <a:r>
              <a:rPr lang="ru-RU" sz="1600" b="1" dirty="0"/>
              <a:t>+1∗2</a:t>
            </a:r>
            <a:r>
              <a:rPr lang="ru-RU" sz="1600" b="1" baseline="30000" dirty="0"/>
              <a:t>1</a:t>
            </a:r>
            <a:r>
              <a:rPr lang="ru-RU" sz="1600" b="1" dirty="0"/>
              <a:t>+1∗2</a:t>
            </a:r>
            <a:r>
              <a:rPr lang="ru-RU" sz="1600" b="1" baseline="30000" dirty="0"/>
              <a:t>0</a:t>
            </a:r>
            <a:r>
              <a:rPr lang="ru-RU" sz="1600" b="1" dirty="0"/>
              <a:t>=1∗64+1∗32+1∗16+1∗8+0∗4+1∗2+1=123</a:t>
            </a:r>
            <a:r>
              <a:rPr lang="ru-RU" sz="1600" b="1" baseline="-25000" dirty="0"/>
              <a:t>10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Шестнадцатеричная</a:t>
            </a:r>
            <a:r>
              <a:rPr lang="ru-RU" sz="1600" b="1" dirty="0"/>
              <a:t>:</a:t>
            </a:r>
          </a:p>
          <a:p>
            <a:pPr marL="800100" lvl="1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7</a:t>
            </a:r>
            <a:r>
              <a:rPr lang="en-US" sz="1600" b="1" dirty="0"/>
              <a:t>B</a:t>
            </a:r>
            <a:r>
              <a:rPr lang="en-US" altLang="ko-KR" sz="1600" b="1" baseline="-25000" dirty="0"/>
              <a:t>16</a:t>
            </a:r>
            <a:r>
              <a:rPr lang="en-US" altLang="ko-KR" sz="1600" b="1" dirty="0"/>
              <a:t>=7∗16</a:t>
            </a:r>
            <a:r>
              <a:rPr lang="en-US" altLang="ko-KR" sz="1600" b="1" baseline="30000" dirty="0"/>
              <a:t>1</a:t>
            </a:r>
            <a:r>
              <a:rPr lang="en-US" altLang="ko-KR" sz="1600" b="1" dirty="0"/>
              <a:t>+B</a:t>
            </a:r>
            <a:r>
              <a:rPr lang="ko-KR" altLang="en-US" sz="1600" b="1" dirty="0"/>
              <a:t>∗</a:t>
            </a:r>
            <a:r>
              <a:rPr lang="en-US" altLang="ko-KR" sz="1600" b="1" dirty="0"/>
              <a:t>16</a:t>
            </a:r>
            <a:r>
              <a:rPr lang="en-US" altLang="ko-KR" sz="1600" b="1" baseline="30000" dirty="0"/>
              <a:t>0</a:t>
            </a:r>
            <a:r>
              <a:rPr lang="en-US" altLang="ko-KR" sz="1600" b="1" dirty="0"/>
              <a:t>=7∗16+11=123</a:t>
            </a:r>
            <a:r>
              <a:rPr lang="en-US" altLang="ko-KR" sz="1600" b="1" baseline="-25000" dirty="0"/>
              <a:t>10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Сколько чисел можно записать, используя </a:t>
            </a:r>
            <a:r>
              <a:rPr lang="en-US" sz="1600" b="1" dirty="0"/>
              <a:t>N </a:t>
            </a:r>
            <a:r>
              <a:rPr lang="ru-RU" sz="1600" b="1" dirty="0"/>
              <a:t>бит: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Доступные числа</a:t>
            </a:r>
            <a:r>
              <a:rPr lang="en-US" sz="1600" b="1" dirty="0">
                <a:solidFill>
                  <a:srgbClr val="C00000"/>
                </a:solidFill>
              </a:rPr>
              <a:t>	</a:t>
            </a:r>
            <a:r>
              <a:rPr lang="en-US" sz="1600" b="1" dirty="0"/>
              <a:t>			</a:t>
            </a:r>
            <a:r>
              <a:rPr lang="ru-RU" sz="1600" b="1" dirty="0">
                <a:solidFill>
                  <a:srgbClr val="C00000"/>
                </a:solidFill>
              </a:rPr>
              <a:t>Сколько чисел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8 бит:	0 … 2</a:t>
            </a:r>
            <a:r>
              <a:rPr lang="ru-RU" sz="1600" b="1" baseline="30000" dirty="0"/>
              <a:t>8 </a:t>
            </a:r>
            <a:r>
              <a:rPr lang="ru-RU" sz="1600" b="1" dirty="0"/>
              <a:t>- 1 = 0..255			2</a:t>
            </a:r>
            <a:r>
              <a:rPr lang="ru-RU" sz="1600" b="1" baseline="30000" dirty="0"/>
              <a:t>8</a:t>
            </a:r>
            <a:r>
              <a:rPr lang="ru-RU" sz="1600" b="1" dirty="0"/>
              <a:t> = 256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16 бит:	0</a:t>
            </a:r>
            <a:r>
              <a:rPr lang="en-US" sz="1600" b="1" dirty="0"/>
              <a:t> </a:t>
            </a:r>
            <a:r>
              <a:rPr lang="ru-RU" sz="1600" b="1" dirty="0"/>
              <a:t>…</a:t>
            </a:r>
            <a:r>
              <a:rPr lang="en-US" sz="1600" b="1" dirty="0"/>
              <a:t> </a:t>
            </a:r>
            <a:r>
              <a:rPr lang="ru-RU" sz="1600" b="1" dirty="0"/>
              <a:t>2</a:t>
            </a:r>
            <a:r>
              <a:rPr lang="ru-RU" sz="1600" b="1" baseline="30000" dirty="0"/>
              <a:t>16 </a:t>
            </a:r>
            <a:r>
              <a:rPr lang="ru-RU" sz="1600" b="1" dirty="0"/>
              <a:t>- 1 = 0..65536			2</a:t>
            </a:r>
            <a:r>
              <a:rPr lang="ru-RU" sz="1600" b="1" baseline="30000" dirty="0"/>
              <a:t>16</a:t>
            </a:r>
            <a:r>
              <a:rPr lang="ru-RU" sz="1600" b="1" dirty="0"/>
              <a:t> = 65536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32 бит:	0</a:t>
            </a:r>
            <a:r>
              <a:rPr lang="en-US" sz="1600" b="1" dirty="0"/>
              <a:t> .</a:t>
            </a:r>
            <a:r>
              <a:rPr lang="ru-RU" sz="1600" b="1" dirty="0"/>
              <a:t>..</a:t>
            </a:r>
            <a:r>
              <a:rPr lang="en-US" sz="1600" b="1" dirty="0"/>
              <a:t> </a:t>
            </a:r>
            <a:r>
              <a:rPr lang="ru-RU" sz="1600" b="1" dirty="0"/>
              <a:t>2</a:t>
            </a:r>
            <a:r>
              <a:rPr lang="ru-RU" sz="1600" b="1" baseline="30000" dirty="0"/>
              <a:t>32 </a:t>
            </a:r>
            <a:r>
              <a:rPr lang="ru-RU" sz="1600" b="1" dirty="0"/>
              <a:t>- 1 = 0..4294967295		2</a:t>
            </a:r>
            <a:r>
              <a:rPr lang="ru-RU" sz="1600" b="1" baseline="30000" dirty="0"/>
              <a:t>32</a:t>
            </a:r>
            <a:r>
              <a:rPr lang="ru-RU" sz="1600" b="1" dirty="0"/>
              <a:t> = 4294967296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64 бит:	0</a:t>
            </a:r>
            <a:r>
              <a:rPr lang="en-US" sz="1600" b="1" dirty="0"/>
              <a:t> .</a:t>
            </a:r>
            <a:r>
              <a:rPr lang="ru-RU" sz="1600" b="1" dirty="0"/>
              <a:t>..</a:t>
            </a:r>
            <a:r>
              <a:rPr lang="en-US" sz="1600" b="1" dirty="0"/>
              <a:t> </a:t>
            </a:r>
            <a:r>
              <a:rPr lang="ru-RU" sz="1600" b="1" dirty="0"/>
              <a:t>2</a:t>
            </a:r>
            <a:r>
              <a:rPr lang="ru-RU" sz="1600" b="1" baseline="30000" dirty="0"/>
              <a:t>64 </a:t>
            </a:r>
            <a:r>
              <a:rPr lang="ru-RU" sz="1600" b="1" dirty="0"/>
              <a:t>- 1 = 0.. 18446744073709551615	2</a:t>
            </a:r>
            <a:r>
              <a:rPr lang="ru-RU" sz="1600" b="1" baseline="30000" dirty="0"/>
              <a:t>64</a:t>
            </a:r>
            <a:r>
              <a:rPr lang="ru-RU" sz="1600" b="1" dirty="0"/>
              <a:t> = 18446744073709551616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br>
              <a:rPr lang="ru-RU" sz="1600" dirty="0"/>
            </a:b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42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0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Переполнение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Переполнение</a:t>
            </a:r>
            <a:r>
              <a:rPr lang="ru-RU" sz="1600" b="1" dirty="0"/>
              <a:t> - специфичная для компьютерной арифметики ситуация, когда при арифметическом действии результат становится </a:t>
            </a:r>
            <a:r>
              <a:rPr lang="ru-RU" sz="1600" b="1" dirty="0">
                <a:solidFill>
                  <a:srgbClr val="C00000"/>
                </a:solidFill>
              </a:rPr>
              <a:t>больше максимально возможного значения для переменной, использующейся для хранения результата</a:t>
            </a:r>
            <a:r>
              <a:rPr lang="ru-RU" sz="1600" b="1" dirty="0"/>
              <a:t>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Все операции по записи и обработке данных проводятся </a:t>
            </a:r>
            <a:r>
              <a:rPr lang="ru-RU" sz="1600" b="1" dirty="0">
                <a:solidFill>
                  <a:srgbClr val="C00000"/>
                </a:solidFill>
              </a:rPr>
              <a:t>фрагментами</a:t>
            </a:r>
            <a:r>
              <a:rPr lang="ru-RU" sz="1600" b="1" dirty="0"/>
              <a:t>, размер которых равен  1 </a:t>
            </a:r>
            <a:r>
              <a:rPr lang="en-US" sz="1600" b="1" dirty="0"/>
              <a:t> </a:t>
            </a:r>
            <a:r>
              <a:rPr lang="ru-RU" sz="1600" b="1" dirty="0"/>
              <a:t>байту = 8 бит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нельзя сделать файл размером 3 бита</a:t>
            </a:r>
          </a:p>
          <a:p>
            <a:pPr marL="398462" indent="-285750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арифметические операции выполняются с числами размером 8, 16, 32</a:t>
            </a:r>
            <a:r>
              <a:rPr lang="en-US" sz="1600" b="1" dirty="0"/>
              <a:t> </a:t>
            </a:r>
            <a:r>
              <a:rPr lang="ru-RU" sz="1600" b="1" dirty="0"/>
              <a:t>или 64 бита.</a:t>
            </a:r>
            <a:br>
              <a:rPr lang="ru-RU" sz="1600" b="1" dirty="0"/>
            </a:br>
            <a:endParaRPr lang="en-US" sz="1600" b="1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Переполнение в случае 1-байтного числа:</a:t>
            </a:r>
            <a:endParaRPr lang="en-US" sz="1600" b="1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112712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en-US" sz="1600" b="1" dirty="0"/>
              <a:t>255 + 1 = 0</a:t>
            </a:r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en-US" sz="1600" b="1" dirty="0"/>
              <a:t>1 – 3 = 254</a:t>
            </a:r>
          </a:p>
          <a:p>
            <a:pPr marL="112712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en-US" sz="1600" b="1" dirty="0"/>
          </a:p>
          <a:p>
            <a:pPr marL="112712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Арифметические операции выполняются «по модулю 256»</a:t>
            </a:r>
            <a:r>
              <a:rPr lang="en-US" sz="1600" b="1" dirty="0"/>
              <a:t>.</a:t>
            </a: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43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31" y="3969072"/>
            <a:ext cx="7214165" cy="68175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540" y="4609387"/>
            <a:ext cx="2180952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3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отрицательных целых чисел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44</a:t>
            </a:r>
            <a:endParaRPr lang="mk-MK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1360349583"/>
              </p:ext>
            </p:extLst>
          </p:nvPr>
        </p:nvGraphicFramePr>
        <p:xfrm>
          <a:off x="431448" y="1424447"/>
          <a:ext cx="80110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3125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Прямой код (</a:t>
            </a:r>
            <a:r>
              <a:rPr lang="en-US" sz="1600" b="1" dirty="0">
                <a:solidFill>
                  <a:schemeClr val="bg1"/>
                </a:solidFill>
              </a:rPr>
              <a:t>Signed Magnitude Representation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73925" y="2318168"/>
            <a:ext cx="8777336" cy="396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Признаком отрицательного числа является старший бит.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Переполнение: </a:t>
            </a:r>
            <a:r>
              <a:rPr lang="ru-RU" sz="1600" b="1" dirty="0"/>
              <a:t>127 + 1 = -0.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числа:			Диапазоны чисел: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8 бит:	-2</a:t>
            </a:r>
            <a:r>
              <a:rPr lang="ru-RU" sz="1600" b="1" baseline="30000" dirty="0"/>
              <a:t>7</a:t>
            </a:r>
            <a:r>
              <a:rPr lang="ru-RU" sz="1600" b="1" dirty="0"/>
              <a:t> – </a:t>
            </a:r>
            <a:r>
              <a:rPr lang="en-US" sz="1600" b="1" dirty="0"/>
              <a:t> </a:t>
            </a:r>
            <a:r>
              <a:rPr lang="ru-RU" sz="1600" b="1" dirty="0"/>
              <a:t>1 … 2</a:t>
            </a:r>
            <a:r>
              <a:rPr lang="ru-RU" sz="1600" b="1" baseline="30000" dirty="0"/>
              <a:t>7</a:t>
            </a:r>
            <a:r>
              <a:rPr lang="ru-RU" sz="1600" b="1" dirty="0"/>
              <a:t> – 1		-127 … 127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16 бит:	-2</a:t>
            </a:r>
            <a:r>
              <a:rPr lang="ru-RU" sz="1600" b="1" baseline="30000" dirty="0"/>
              <a:t>15</a:t>
            </a:r>
            <a:r>
              <a:rPr lang="ru-RU" sz="1600" b="1" dirty="0"/>
              <a:t> – 1 … 2</a:t>
            </a:r>
            <a:r>
              <a:rPr lang="ru-RU" sz="1600" b="1" baseline="30000" dirty="0"/>
              <a:t>15</a:t>
            </a:r>
            <a:r>
              <a:rPr lang="ru-RU" sz="1600" b="1" dirty="0"/>
              <a:t> – 1		-32767 … 32767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32 бит:	-2</a:t>
            </a:r>
            <a:r>
              <a:rPr lang="ru-RU" sz="1600" b="1" baseline="30000" dirty="0"/>
              <a:t>31</a:t>
            </a:r>
            <a:r>
              <a:rPr lang="ru-RU" sz="1600" b="1" dirty="0"/>
              <a:t> – 1 … 2</a:t>
            </a:r>
            <a:r>
              <a:rPr lang="ru-RU" sz="1600" b="1" baseline="30000" dirty="0"/>
              <a:t>31</a:t>
            </a:r>
            <a:r>
              <a:rPr lang="ru-RU" sz="1600" b="1" dirty="0"/>
              <a:t> – 1		-2147483647 … 2147483647</a:t>
            </a:r>
          </a:p>
          <a:p>
            <a:pPr marL="342900" indent="-230188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64 бит:	-2</a:t>
            </a:r>
            <a:r>
              <a:rPr lang="ru-RU" sz="1600" b="1" baseline="30000" dirty="0"/>
              <a:t>63</a:t>
            </a:r>
            <a:r>
              <a:rPr lang="ru-RU" sz="1600" b="1" dirty="0"/>
              <a:t> – 1 … 2</a:t>
            </a:r>
            <a:r>
              <a:rPr lang="ru-RU" sz="1600" b="1" baseline="30000" dirty="0"/>
              <a:t>63</a:t>
            </a:r>
            <a:r>
              <a:rPr lang="ru-RU" sz="1600" b="1" dirty="0"/>
              <a:t> – 1		-9223372036854775807 … 9223372036854775807</a:t>
            </a: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45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735" y="2708904"/>
            <a:ext cx="5961905" cy="74285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46288" y="1370411"/>
            <a:ext cx="8792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Прямой код </a:t>
            </a:r>
            <a:r>
              <a:rPr lang="ru-RU" sz="1600" b="1" dirty="0"/>
              <a:t>представляет собой одинаковое представление значимой части числа для положительных и отрицательных чисел и </a:t>
            </a:r>
            <a:r>
              <a:rPr lang="ru-RU" sz="1600" b="1" dirty="0">
                <a:solidFill>
                  <a:srgbClr val="C00000"/>
                </a:solidFill>
              </a:rPr>
              <a:t>отличается только знаковым битом</a:t>
            </a:r>
            <a:r>
              <a:rPr lang="ru-RU" sz="1600" b="1" dirty="0"/>
              <a:t>. </a:t>
            </a:r>
          </a:p>
          <a:p>
            <a:pPr algn="just"/>
            <a:r>
              <a:rPr lang="ru-RU" sz="1600" b="1" dirty="0"/>
              <a:t>В прямом коде число 0 имеет два представления «+0» и «–0».</a:t>
            </a:r>
          </a:p>
        </p:txBody>
      </p:sp>
    </p:spTree>
    <p:extLst>
      <p:ext uri="{BB962C8B-B14F-4D97-AF65-F5344CB8AC3E}">
        <p14:creationId xmlns:p14="http://schemas.microsoft.com/office/powerpoint/2010/main" val="2960286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Обратный код (</a:t>
            </a:r>
            <a:r>
              <a:rPr lang="en-US" sz="1600" b="1" dirty="0">
                <a:solidFill>
                  <a:schemeClr val="bg1"/>
                </a:solidFill>
              </a:rPr>
              <a:t>One’s complement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Обратный код </a:t>
            </a:r>
            <a:r>
              <a:rPr lang="ru-RU" sz="1600" b="1" dirty="0"/>
              <a:t>для положительных чисел имеет тот же вид, что и прямой код, а для отрицательных чисел образуется из прямого кода положительного числа </a:t>
            </a:r>
            <a:r>
              <a:rPr lang="ru-RU" sz="1600" b="1" dirty="0">
                <a:solidFill>
                  <a:srgbClr val="C00000"/>
                </a:solidFill>
              </a:rPr>
              <a:t>путем инвертирования всех значащих разрядов прямого кода</a:t>
            </a:r>
            <a:r>
              <a:rPr lang="ru-RU" sz="1600" b="1" dirty="0"/>
              <a:t>. 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В обратном коде число 0 также имеет два представления «+0» и «–0».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Отрицательное число формируется </a:t>
            </a:r>
            <a:r>
              <a:rPr lang="ru-RU" sz="1600" b="1" dirty="0">
                <a:solidFill>
                  <a:srgbClr val="C00000"/>
                </a:solidFill>
              </a:rPr>
              <a:t>путем вычисления побитового дополнения</a:t>
            </a:r>
            <a:r>
              <a:rPr lang="ru-RU" sz="1600" b="1" dirty="0"/>
              <a:t>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Переполнение:</a:t>
            </a:r>
            <a:r>
              <a:rPr lang="ru-RU" sz="1600" b="1" dirty="0"/>
              <a:t> 127 + 1 = -127.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числа:			Диапазоны чисел: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8 бит:	-2</a:t>
            </a:r>
            <a:r>
              <a:rPr lang="ru-RU" sz="1600" b="1" baseline="30000" dirty="0"/>
              <a:t>7</a:t>
            </a:r>
            <a:r>
              <a:rPr lang="ru-RU" sz="1600" b="1" dirty="0"/>
              <a:t> – </a:t>
            </a:r>
            <a:r>
              <a:rPr lang="en-US" sz="1600" b="1" dirty="0"/>
              <a:t> </a:t>
            </a:r>
            <a:r>
              <a:rPr lang="ru-RU" sz="1600" b="1" dirty="0"/>
              <a:t>1 … 2</a:t>
            </a:r>
            <a:r>
              <a:rPr lang="ru-RU" sz="1600" b="1" baseline="30000" dirty="0"/>
              <a:t>7</a:t>
            </a:r>
            <a:r>
              <a:rPr lang="ru-RU" sz="1600" b="1" dirty="0"/>
              <a:t> – 1		-127 … 127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16 бит:	-2</a:t>
            </a:r>
            <a:r>
              <a:rPr lang="ru-RU" sz="1600" b="1" baseline="30000" dirty="0"/>
              <a:t>15</a:t>
            </a:r>
            <a:r>
              <a:rPr lang="ru-RU" sz="1600" b="1" dirty="0"/>
              <a:t> – 1 … 2</a:t>
            </a:r>
            <a:r>
              <a:rPr lang="ru-RU" sz="1600" b="1" baseline="30000" dirty="0"/>
              <a:t>15</a:t>
            </a:r>
            <a:r>
              <a:rPr lang="ru-RU" sz="1600" b="1" dirty="0"/>
              <a:t> – 1		-32767 … 32767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32 бит:	-2</a:t>
            </a:r>
            <a:r>
              <a:rPr lang="ru-RU" sz="1600" b="1" baseline="30000" dirty="0"/>
              <a:t>31</a:t>
            </a:r>
            <a:r>
              <a:rPr lang="ru-RU" sz="1600" b="1" dirty="0"/>
              <a:t> – 1 … 2</a:t>
            </a:r>
            <a:r>
              <a:rPr lang="ru-RU" sz="1600" b="1" baseline="30000" dirty="0"/>
              <a:t>31</a:t>
            </a:r>
            <a:r>
              <a:rPr lang="ru-RU" sz="1600" b="1" dirty="0"/>
              <a:t> – 1		-2147483647 … 2147483647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64 бит:	-2</a:t>
            </a:r>
            <a:r>
              <a:rPr lang="ru-RU" sz="1600" b="1" baseline="30000" dirty="0"/>
              <a:t>63</a:t>
            </a:r>
            <a:r>
              <a:rPr lang="ru-RU" sz="1600" b="1" dirty="0"/>
              <a:t> – 1 … 2</a:t>
            </a:r>
            <a:r>
              <a:rPr lang="ru-RU" sz="1600" b="1" baseline="30000" dirty="0"/>
              <a:t>63</a:t>
            </a:r>
            <a:r>
              <a:rPr lang="ru-RU" sz="1600" b="1" dirty="0"/>
              <a:t> – 1		-9223372036854775807 … 9223372036854775807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46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89" y="3076438"/>
            <a:ext cx="5952381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26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Дополнительный код (</a:t>
            </a:r>
            <a:r>
              <a:rPr lang="en-US" sz="1600" b="1" dirty="0">
                <a:solidFill>
                  <a:schemeClr val="bg1"/>
                </a:solidFill>
              </a:rPr>
              <a:t>Two’s complement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Дополнительный код </a:t>
            </a:r>
            <a:r>
              <a:rPr lang="ru-RU" sz="1600" b="1" dirty="0"/>
              <a:t>для положительных чисел имеет тот же вид, что и прямой код, а для отрицательных чисел образуется </a:t>
            </a:r>
            <a:r>
              <a:rPr lang="ru-RU" sz="1600" b="1" dirty="0">
                <a:solidFill>
                  <a:srgbClr val="C00000"/>
                </a:solidFill>
              </a:rPr>
              <a:t>путем прибавления 1 к обратному коду</a:t>
            </a:r>
            <a:r>
              <a:rPr lang="ru-RU" sz="1600" b="1" dirty="0"/>
              <a:t>. 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Добавление 1 к обратному коду числа 0 дает единое представление числа 0 в дополнительном коде. Однако это приводит к асимметрии диапазонов представления чисел относительно нуля. 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Отрицательное число формируется </a:t>
            </a:r>
            <a:r>
              <a:rPr lang="ru-RU" sz="1600" b="1" dirty="0">
                <a:solidFill>
                  <a:srgbClr val="C00000"/>
                </a:solidFill>
              </a:rPr>
              <a:t>путем вычисления побитового дополнения</a:t>
            </a:r>
            <a:r>
              <a:rPr lang="ru-RU" sz="1600" b="1" dirty="0"/>
              <a:t>.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Переполнение: </a:t>
            </a:r>
            <a:r>
              <a:rPr lang="ru-RU" sz="1600" b="1" dirty="0"/>
              <a:t>127 + 1 = -12</a:t>
            </a:r>
            <a:r>
              <a:rPr lang="en-US" sz="1600" b="1" dirty="0"/>
              <a:t>8</a:t>
            </a:r>
            <a:r>
              <a:rPr lang="ru-RU" sz="1600" b="1" dirty="0"/>
              <a:t>.</a:t>
            </a:r>
          </a:p>
          <a:p>
            <a:pPr algn="just"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Доступные числа:			Диапазоны чисел:</a:t>
            </a:r>
          </a:p>
          <a:p>
            <a:pPr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8 бит:	-2</a:t>
            </a:r>
            <a:r>
              <a:rPr lang="ru-RU" sz="1600" b="1" baseline="30000" dirty="0"/>
              <a:t>7</a:t>
            </a:r>
            <a:r>
              <a:rPr lang="ru-RU" sz="1600" b="1" dirty="0"/>
              <a:t> … </a:t>
            </a:r>
            <a:r>
              <a:rPr lang="en-US" sz="1600" b="1" dirty="0"/>
              <a:t> </a:t>
            </a:r>
            <a:r>
              <a:rPr lang="ru-RU" sz="1600" b="1" dirty="0"/>
              <a:t>2</a:t>
            </a:r>
            <a:r>
              <a:rPr lang="ru-RU" sz="1600" b="1" baseline="30000" dirty="0"/>
              <a:t>7</a:t>
            </a:r>
            <a:r>
              <a:rPr lang="ru-RU" sz="1600" b="1" dirty="0"/>
              <a:t> – </a:t>
            </a:r>
            <a:r>
              <a:rPr lang="en-US" sz="1600" b="1" dirty="0"/>
              <a:t> </a:t>
            </a:r>
            <a:r>
              <a:rPr lang="ru-RU" sz="1600" b="1" dirty="0"/>
              <a:t>1		-12</a:t>
            </a:r>
            <a:r>
              <a:rPr lang="en-US" sz="1600" b="1" dirty="0"/>
              <a:t>8</a:t>
            </a:r>
            <a:r>
              <a:rPr lang="ru-RU" sz="1600" b="1" dirty="0"/>
              <a:t> … 127</a:t>
            </a:r>
          </a:p>
          <a:p>
            <a:pPr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16 бит:	-2</a:t>
            </a:r>
            <a:r>
              <a:rPr lang="ru-RU" sz="1600" b="1" baseline="30000" dirty="0"/>
              <a:t>15</a:t>
            </a:r>
            <a:r>
              <a:rPr lang="ru-RU" sz="1600" b="1" dirty="0"/>
              <a:t> … 2</a:t>
            </a:r>
            <a:r>
              <a:rPr lang="ru-RU" sz="1600" b="1" baseline="30000" dirty="0"/>
              <a:t>15</a:t>
            </a:r>
            <a:r>
              <a:rPr lang="ru-RU" sz="1600" b="1" dirty="0"/>
              <a:t> – 1		-3276</a:t>
            </a:r>
            <a:r>
              <a:rPr lang="en-US" sz="1600" b="1" dirty="0"/>
              <a:t>8</a:t>
            </a:r>
            <a:r>
              <a:rPr lang="ru-RU" sz="1600" b="1" dirty="0"/>
              <a:t> … 32767</a:t>
            </a:r>
          </a:p>
          <a:p>
            <a:pPr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32 бит:	-2</a:t>
            </a:r>
            <a:r>
              <a:rPr lang="ru-RU" sz="1600" b="1" baseline="30000" dirty="0"/>
              <a:t>31</a:t>
            </a:r>
            <a:r>
              <a:rPr lang="ru-RU" sz="1600" b="1" dirty="0"/>
              <a:t> … 2</a:t>
            </a:r>
            <a:r>
              <a:rPr lang="ru-RU" sz="1600" b="1" baseline="30000" dirty="0"/>
              <a:t>31</a:t>
            </a:r>
            <a:r>
              <a:rPr lang="ru-RU" sz="1600" b="1" dirty="0"/>
              <a:t> – 1		-214748364</a:t>
            </a:r>
            <a:r>
              <a:rPr lang="en-US" sz="1600" b="1" dirty="0"/>
              <a:t>8</a:t>
            </a:r>
            <a:r>
              <a:rPr lang="ru-RU" sz="1600" b="1" dirty="0"/>
              <a:t> … 2147483647</a:t>
            </a:r>
          </a:p>
          <a:p>
            <a:pPr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64 бит:	-2</a:t>
            </a:r>
            <a:r>
              <a:rPr lang="ru-RU" sz="1600" b="1" baseline="30000" dirty="0"/>
              <a:t>63</a:t>
            </a:r>
            <a:r>
              <a:rPr lang="ru-RU" sz="1600" b="1" dirty="0"/>
              <a:t> … 2</a:t>
            </a:r>
            <a:r>
              <a:rPr lang="ru-RU" sz="1600" b="1" baseline="30000" dirty="0"/>
              <a:t>63</a:t>
            </a:r>
            <a:r>
              <a:rPr lang="ru-RU" sz="1600" b="1" dirty="0"/>
              <a:t> – 1		-922337203685477580</a:t>
            </a:r>
            <a:r>
              <a:rPr lang="en-US" sz="1600" b="1" dirty="0"/>
              <a:t>8</a:t>
            </a:r>
            <a:r>
              <a:rPr lang="ru-RU" sz="1600" b="1" dirty="0"/>
              <a:t> … 9223372036854775807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47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131" y="3076438"/>
            <a:ext cx="5952381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0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48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6288" y="1370411"/>
            <a:ext cx="87924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Пример 1.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Запись соответствующая 8-ми разрядному </a:t>
            </a:r>
            <a:r>
              <a:rPr lang="ru-RU" sz="1600" b="1" dirty="0">
                <a:solidFill>
                  <a:srgbClr val="C00000"/>
                </a:solidFill>
              </a:rPr>
              <a:t>прямому коду </a:t>
            </a:r>
            <a:r>
              <a:rPr lang="ru-RU" sz="1600" b="1" dirty="0"/>
              <a:t>числа двенадцать имеет вид: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Инвертируем все разряды регистра, т.е. заменим 0 на 1 и 1 на 0 и получим </a:t>
            </a:r>
            <a:r>
              <a:rPr lang="ru-RU" sz="1600" b="1" dirty="0">
                <a:solidFill>
                  <a:srgbClr val="C00000"/>
                </a:solidFill>
              </a:rPr>
              <a:t>обратный код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Прибавив к числу в обратном коде единицу, получаем искомый </a:t>
            </a:r>
            <a:r>
              <a:rPr lang="ru-RU" sz="1600" b="1" dirty="0">
                <a:solidFill>
                  <a:srgbClr val="C00000"/>
                </a:solidFill>
              </a:rPr>
              <a:t>дополнительный код</a:t>
            </a:r>
            <a:r>
              <a:rPr lang="ru-RU" sz="1600" b="1" dirty="0"/>
              <a:t>. </a:t>
            </a:r>
          </a:p>
          <a:p>
            <a:r>
              <a:rPr lang="ru-RU" sz="1600" b="1" dirty="0"/>
              <a:t>(красным цветом показаны переносы в соответствующий разряд)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>
              <a:solidFill>
                <a:srgbClr val="C00000"/>
              </a:solidFill>
            </a:endParaRPr>
          </a:p>
          <a:p>
            <a:pPr algn="just"/>
            <a:endParaRPr lang="ru-RU" sz="1600" b="1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952074"/>
              </p:ext>
            </p:extLst>
          </p:nvPr>
        </p:nvGraphicFramePr>
        <p:xfrm>
          <a:off x="3311832" y="2258844"/>
          <a:ext cx="2235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2234880" imgH="520560" progId="Photoshop.Image.10">
                  <p:embed/>
                </p:oleObj>
              </mc:Choice>
              <mc:Fallback>
                <p:oleObj name="Image" r:id="rId5" imgW="2234880" imgH="52056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832" y="2258844"/>
                        <a:ext cx="22352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178" y="3393253"/>
            <a:ext cx="2336508" cy="583921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253270"/>
              </p:ext>
            </p:extLst>
          </p:nvPr>
        </p:nvGraphicFramePr>
        <p:xfrm>
          <a:off x="3323317" y="4702998"/>
          <a:ext cx="24384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2437920" imgH="1383840" progId="Photoshop.Image.10">
                  <p:embed/>
                </p:oleObj>
              </mc:Choice>
              <mc:Fallback>
                <p:oleObj name="Image" r:id="rId8" imgW="2437920" imgH="13838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3317" y="4702998"/>
                        <a:ext cx="24384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967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Двоично-десятичный код (</a:t>
            </a:r>
            <a:r>
              <a:rPr lang="en-US" sz="1600" b="1" dirty="0">
                <a:solidFill>
                  <a:schemeClr val="bg1"/>
                </a:solidFill>
              </a:rPr>
              <a:t>Binary-ceded decimal</a:t>
            </a:r>
            <a:r>
              <a:rPr lang="ru-RU" sz="1600" b="1" dirty="0">
                <a:solidFill>
                  <a:schemeClr val="bg1"/>
                </a:solidFill>
              </a:rPr>
              <a:t>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Двоично-десятичный код </a:t>
            </a:r>
            <a:r>
              <a:rPr lang="ru-RU" sz="1600" b="1" dirty="0"/>
              <a:t>(</a:t>
            </a:r>
            <a:r>
              <a:rPr lang="ru-RU" sz="1600" b="1" i="1" dirty="0"/>
              <a:t>binary-</a:t>
            </a:r>
            <a:r>
              <a:rPr lang="ru-RU" sz="1600" b="1" i="1" dirty="0" err="1"/>
              <a:t>coded</a:t>
            </a:r>
            <a:r>
              <a:rPr lang="ru-RU" sz="1600" b="1" i="1" dirty="0"/>
              <a:t> decimal</a:t>
            </a:r>
            <a:r>
              <a:rPr lang="ru-RU" sz="1600" b="1" dirty="0"/>
              <a:t>), BCD, 8421-BCD  - форма записи рациональных чисел, когда каждый десятичный разряд числа записывается в виде его </a:t>
            </a:r>
            <a:r>
              <a:rPr lang="ru-RU" sz="1600" b="1" dirty="0">
                <a:solidFill>
                  <a:srgbClr val="C00000"/>
                </a:solidFill>
              </a:rPr>
              <a:t>четырёхбитного двоичного кода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Например, десятичное число 311</a:t>
            </a:r>
            <a:r>
              <a:rPr lang="ru-RU" sz="1600" b="1" baseline="-25000" dirty="0"/>
              <a:t>10</a:t>
            </a:r>
            <a:r>
              <a:rPr lang="ru-RU" sz="1600" b="1" dirty="0"/>
              <a:t> будет записано в двоичной системе счисления в двоичном коде как 1 0011 0111</a:t>
            </a:r>
            <a:r>
              <a:rPr lang="ru-RU" sz="1600" b="1" baseline="-25000" dirty="0"/>
              <a:t>2</a:t>
            </a:r>
            <a:r>
              <a:rPr lang="ru-RU" sz="1600" b="1" dirty="0"/>
              <a:t>, а в двоично-десятичном коде как 0011 0001 0001</a:t>
            </a:r>
            <a:r>
              <a:rPr lang="ru-RU" sz="1600" b="1" baseline="-25000" dirty="0"/>
              <a:t>BCD</a:t>
            </a:r>
            <a:r>
              <a:rPr lang="ru-RU" sz="1600" b="1" dirty="0"/>
              <a:t>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>
                <a:solidFill>
                  <a:srgbClr val="C00000"/>
                </a:solidFill>
              </a:rPr>
              <a:t>Распакованный </a:t>
            </a:r>
            <a:r>
              <a:rPr lang="en-US" sz="1600" b="1" dirty="0">
                <a:solidFill>
                  <a:srgbClr val="C00000"/>
                </a:solidFill>
              </a:rPr>
              <a:t>BCD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записи каждой цифры используется 1 байт: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ctr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91</a:t>
            </a:r>
            <a:r>
              <a:rPr lang="ru-RU" sz="1600" b="1" baseline="-25000" dirty="0"/>
              <a:t>10</a:t>
            </a:r>
            <a:r>
              <a:rPr lang="ru-RU" sz="1600" b="1" dirty="0"/>
              <a:t> = 0000 1001 0000 0001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>
                <a:solidFill>
                  <a:srgbClr val="C00000"/>
                </a:solidFill>
              </a:rPr>
              <a:t>Упакованный </a:t>
            </a:r>
            <a:r>
              <a:rPr lang="en-US" sz="1600" b="1" dirty="0">
                <a:solidFill>
                  <a:srgbClr val="C00000"/>
                </a:solidFill>
              </a:rPr>
              <a:t>BCD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В каждом байте записывают две цифры: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ctr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91</a:t>
            </a:r>
            <a:r>
              <a:rPr lang="ru-RU" sz="1600" b="1" baseline="-25000" dirty="0"/>
              <a:t>10</a:t>
            </a:r>
            <a:r>
              <a:rPr lang="ru-RU" sz="1600" b="1" dirty="0"/>
              <a:t> = 1001 0001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49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3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  <a:latin typeface="Sansation" pitchFamily="2" charset="0"/>
              </a:rPr>
              <a:t>Кодировка </a:t>
            </a: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ASCII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8" y="1287397"/>
            <a:ext cx="7141886" cy="48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7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Задание 7</a:t>
            </a:r>
          </a:p>
          <a:p>
            <a:pPr algn="just"/>
            <a:r>
              <a:rPr lang="ru-RU" sz="1600" b="1" dirty="0"/>
              <a:t>В каких случаях целесообразно использовать двоично-десятичное кодирование десятичных    чисел? Каковы его преимущества?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Задание 8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В чем заключаются недостатки двоично-десятичного кода “8421”?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Задание 9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В чем состоит преимущество двоично-десятичного кода с избытком 3?</a:t>
            </a: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50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81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51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ПРЕДСТАВЛЕНИЕ ВЕЩЕСТВЕННЫХ ЧИСЕЛ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1814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вещественных чисел по стандарту </a:t>
            </a:r>
            <a:r>
              <a:rPr lang="en-US" sz="1600" b="1" dirty="0">
                <a:solidFill>
                  <a:schemeClr val="bg1"/>
                </a:solidFill>
              </a:rPr>
              <a:t>IEEE 754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"/>
              <p:cNvSpPr txBox="1">
                <a:spLocks noChangeArrowheads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t"/>
              <a:lstStyle/>
              <a:p>
                <a:pPr algn="just">
                  <a:buClr>
                    <a:srgbClr val="E32C22"/>
                  </a:buClr>
                  <a:defRPr/>
                </a:pPr>
                <a:r>
                  <a:rPr lang="ru-RU" sz="1600" b="1" dirty="0"/>
                  <a:t>Данный стандарт разработан ассоциацией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IEEE</a:t>
                </a:r>
                <a:r>
                  <a:rPr lang="ru-RU" sz="1600" b="1" dirty="0"/>
                  <a:t> (Институт инженеров по электротехнике и электронике) и используется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для представления действительных чисел (чисел с плавающей точкой) в двоичном коде</a:t>
                </a:r>
                <a:r>
                  <a:rPr lang="ru-RU" sz="1600" b="1" dirty="0"/>
                  <a:t>. Наиболее используемый стандарт для вычислений с плавающей точкой, используется многими микропроцессорами и логическими устройствами, а также программными средствами. </a:t>
                </a:r>
              </a:p>
              <a:p>
                <a:pPr algn="just">
                  <a:buClr>
                    <a:srgbClr val="E32C22"/>
                  </a:buClr>
                  <a:defRPr/>
                </a:pPr>
                <a:endParaRPr lang="ru-RU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r>
                  <a:rPr lang="ru-RU" sz="1600" b="1" dirty="0"/>
                  <a:t>Для представления вещественных чисел используют следующий формат </a:t>
                </a:r>
                <a14:m>
                  <m:oMath xmlns:m="http://schemas.openxmlformats.org/officeDocument/2006/math"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ru-RU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sup>
                    </m:sSup>
                    <m: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b="1" dirty="0">
                  <a:ea typeface="Cambria Math" panose="02040503050406030204" pitchFamily="18" charset="0"/>
                </a:endParaRPr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dirty="0"/>
              </a:p>
              <a:p>
                <a:pPr algn="just">
                  <a:buClr>
                    <a:srgbClr val="E32C22"/>
                  </a:buClr>
                  <a:defRPr/>
                </a:pPr>
                <a:r>
                  <a:rPr lang="ru-RU" sz="1600" b="1" dirty="0"/>
                  <a:t>Есть коды для специальных значений: 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r>
                      <a:rPr lang="ru-RU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u-RU" sz="1600" b="1" dirty="0"/>
                  <a:t>, </a:t>
                </a:r>
                <a:r>
                  <a:rPr lang="en-US" sz="1600" b="1" i="1" dirty="0"/>
                  <a:t>NaN</a:t>
                </a:r>
              </a:p>
              <a:p>
                <a:pPr algn="just">
                  <a:buClr>
                    <a:srgbClr val="E32C22"/>
                  </a:buClr>
                  <a:defRPr/>
                </a:pPr>
                <a:endParaRPr lang="en-US" sz="1600" b="1" i="1" dirty="0"/>
              </a:p>
              <a:p>
                <a:pPr algn="just">
                  <a:buClr>
                    <a:srgbClr val="E32C22"/>
                  </a:buClr>
                  <a:defRPr/>
                </a:pPr>
                <a:r>
                  <a:rPr lang="ru-RU" sz="1600" b="1" dirty="0"/>
                  <a:t>Последствия:</a:t>
                </a:r>
              </a:p>
              <a:p>
                <a:pPr indent="-285750" algn="just"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b="1" dirty="0"/>
                  <a:t>Точность представления маленьких по модулю чисел больше, чем больших;</a:t>
                </a:r>
                <a:endParaRPr lang="en-US" sz="1600" b="1" dirty="0"/>
              </a:p>
              <a:p>
                <a:pPr indent="-285750" algn="just"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b="1" dirty="0"/>
                  <a:t>Не можем точно представлять бесконечные десятичные дроби;</a:t>
                </a:r>
                <a:endParaRPr lang="en-US" sz="1600" b="1" dirty="0"/>
              </a:p>
              <a:p>
                <a:pPr indent="-285750" algn="just">
                  <a:buClr>
                    <a:srgbClr val="E32C22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ru-RU" sz="1600" b="1" dirty="0"/>
                  <a:t>Результат выполнения операций зависит от их порядка, </a:t>
                </a:r>
                <a:r>
                  <a:rPr lang="en-US" sz="1600" b="1" dirty="0"/>
                  <a:t>a + b – a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b="1" dirty="0"/>
                  <a:t> b, …</a:t>
                </a:r>
                <a:endParaRPr lang="ru-RU" sz="1600" b="1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b="1" dirty="0"/>
              </a:p>
              <a:p>
                <a:pPr marL="342900" indent="-230188" algn="just">
                  <a:lnSpc>
                    <a:spcPct val="90000"/>
                  </a:lnSpc>
                  <a:spcBef>
                    <a:spcPts val="600"/>
                  </a:spcBef>
                  <a:buClr>
                    <a:srgbClr val="E32C22"/>
                  </a:buClr>
                  <a:defRPr/>
                </a:pPr>
                <a:endParaRPr lang="ru-RU" sz="1600" b="1" dirty="0"/>
              </a:p>
            </p:txBody>
          </p:sp>
        </mc:Choice>
        <mc:Fallback xmlns="">
          <p:sp>
            <p:nvSpPr>
              <p:cNvPr id="32" name="Rectang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412" y="1358723"/>
                <a:ext cx="8777336" cy="4921145"/>
              </a:xfrm>
              <a:prstGeom prst="rect">
                <a:avLst/>
              </a:prstGeom>
              <a:blipFill>
                <a:blip r:embed="rId5"/>
                <a:stretch>
                  <a:fillRect l="-347" t="-372" r="-41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52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676" y="3314533"/>
            <a:ext cx="4361905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0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вещественных чисел по стандарту </a:t>
            </a:r>
            <a:r>
              <a:rPr lang="en-US" sz="1600" b="1" dirty="0">
                <a:solidFill>
                  <a:schemeClr val="bg1"/>
                </a:solidFill>
              </a:rPr>
              <a:t>IEEE 754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Число с плавающей запятой состоит из набора отдельных разрядов, условно разделенных на </a:t>
            </a:r>
            <a:r>
              <a:rPr lang="ru-RU" sz="1600" b="1" dirty="0">
                <a:solidFill>
                  <a:srgbClr val="C00000"/>
                </a:solidFill>
              </a:rPr>
              <a:t>знак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порядок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мантиссу</a:t>
            </a:r>
            <a:r>
              <a:rPr lang="ru-RU" sz="1600" b="1" dirty="0"/>
              <a:t>. </a:t>
            </a:r>
          </a:p>
          <a:p>
            <a:pPr algn="just"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Порядок и мантисса</a:t>
            </a:r>
            <a:r>
              <a:rPr lang="ru-RU" sz="1600" b="1" dirty="0"/>
              <a:t> - целые числа, которые вместе со знаком дают представление числа с плавающей запятой в следующем виде: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Математически это записывается так:</a:t>
            </a:r>
          </a:p>
          <a:p>
            <a:pPr marL="342900" indent="-230188" algn="ctr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(-1)</a:t>
            </a:r>
            <a:r>
              <a:rPr lang="ru-RU" sz="1600" b="1" baseline="30000" dirty="0"/>
              <a:t>s</a:t>
            </a:r>
            <a:r>
              <a:rPr lang="ru-RU" sz="1600" b="1" dirty="0"/>
              <a:t> × M × B</a:t>
            </a:r>
            <a:r>
              <a:rPr lang="ru-RU" sz="1600" b="1" baseline="30000" dirty="0"/>
              <a:t>E</a:t>
            </a:r>
            <a:r>
              <a:rPr lang="ru-RU" sz="1600" b="1" dirty="0"/>
              <a:t>, 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/>
              <a:t>где s - знак, B-основание, E - порядок, а M - мантисса.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Мантисса</a:t>
            </a:r>
            <a:r>
              <a:rPr lang="ru-RU" sz="1600" b="1" dirty="0"/>
              <a:t> – это целое число фиксированной длины, которое представляет старшие разряды действительного числа. 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Порядок</a:t>
            </a:r>
            <a:r>
              <a:rPr lang="ru-RU" sz="1600" b="1" dirty="0"/>
              <a:t> – это степень базы (двойки) старшего разряда. В нашем случае E=2. Такие числа удобно записывать в так называемом стандартном виде, например «1.01e+2». Сразу видно, что мантисса состоит из трех знаков, а порядок равен двум.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53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5" y="2824672"/>
            <a:ext cx="7824365" cy="9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4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вещественных чисел по стандарту </a:t>
            </a:r>
            <a:r>
              <a:rPr lang="en-US" sz="1600" b="1" dirty="0">
                <a:solidFill>
                  <a:schemeClr val="bg1"/>
                </a:solidFill>
              </a:rPr>
              <a:t>IEEE 754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Основание определяет </a:t>
            </a:r>
            <a:r>
              <a:rPr lang="ru-RU" sz="1600" b="1" dirty="0">
                <a:solidFill>
                  <a:srgbClr val="C00000"/>
                </a:solidFill>
              </a:rPr>
              <a:t>систему счисления разрядов</a:t>
            </a:r>
            <a:r>
              <a:rPr lang="ru-RU" sz="1600" b="1" dirty="0"/>
              <a:t>. </a:t>
            </a:r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Математически доказано, что числа с плавающей запятой с базой B=2 (двоичное представление) </a:t>
            </a:r>
            <a:r>
              <a:rPr lang="ru-RU" sz="1600" b="1" dirty="0">
                <a:solidFill>
                  <a:srgbClr val="C00000"/>
                </a:solidFill>
              </a:rPr>
              <a:t>наиболее устойчивы к ошибкам округления</a:t>
            </a:r>
            <a:r>
              <a:rPr lang="ru-RU" sz="1600" b="1" dirty="0"/>
              <a:t>, поэтому на практике встречаются только базы 2 и, реже, 10. </a:t>
            </a:r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Для дальнейшего изложения будем всегда полагать B=2, и формула числа с плавающей запятой будет иметь вид:</a:t>
            </a:r>
          </a:p>
          <a:p>
            <a:pPr algn="ctr">
              <a:buClr>
                <a:srgbClr val="E32C22"/>
              </a:buClr>
              <a:defRPr/>
            </a:pPr>
            <a:r>
              <a:rPr lang="ru-RU" sz="1600" b="1" dirty="0"/>
              <a:t>(-1)</a:t>
            </a:r>
            <a:r>
              <a:rPr lang="ru-RU" sz="1600" b="1" baseline="30000" dirty="0"/>
              <a:t>s</a:t>
            </a:r>
            <a:r>
              <a:rPr lang="ru-RU" sz="1600" b="1" dirty="0"/>
              <a:t> × M × 2</a:t>
            </a:r>
            <a:r>
              <a:rPr lang="ru-RU" sz="1600" b="1" baseline="30000" dirty="0"/>
              <a:t>E</a:t>
            </a:r>
          </a:p>
          <a:p>
            <a:pPr algn="just"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8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Допустим наша мантисса состоит из трех бит (|M|=3). Возьмем, например, число «5», которое в двоичной системе будет равно 101</a:t>
            </a:r>
            <a:r>
              <a:rPr lang="ru-RU" sz="1600" b="1" baseline="-25000" dirty="0"/>
              <a:t>2</a:t>
            </a:r>
            <a:r>
              <a:rPr lang="ru-RU" sz="1600" b="1" dirty="0"/>
              <a:t>. Старший бит соответствует 2</a:t>
            </a:r>
            <a:r>
              <a:rPr lang="ru-RU" sz="1600" b="1" baseline="30000" dirty="0"/>
              <a:t>2</a:t>
            </a:r>
            <a:r>
              <a:rPr lang="ru-RU" sz="1600" b="1" dirty="0"/>
              <a:t>=4, средний (который у нас равен нулю) 2</a:t>
            </a:r>
            <a:r>
              <a:rPr lang="ru-RU" sz="1600" b="1" baseline="30000" dirty="0"/>
              <a:t>1</a:t>
            </a:r>
            <a:r>
              <a:rPr lang="ru-RU" sz="1600" b="1" dirty="0"/>
              <a:t>=2, а младший 2</a:t>
            </a:r>
            <a:r>
              <a:rPr lang="ru-RU" sz="1600" b="1" baseline="30000" dirty="0"/>
              <a:t>0</a:t>
            </a:r>
            <a:r>
              <a:rPr lang="ru-RU" sz="1600" b="1" dirty="0"/>
              <a:t>=1. </a:t>
            </a:r>
          </a:p>
          <a:p>
            <a:pPr algn="just">
              <a:buClr>
                <a:srgbClr val="E32C22"/>
              </a:buClr>
              <a:defRPr/>
            </a:pPr>
            <a:endParaRPr lang="ru-RU" sz="1600" b="1" i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 </a:t>
            </a:r>
            <a:br>
              <a:rPr lang="ru-RU" sz="1600" b="1" dirty="0"/>
            </a:b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54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31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Нормализованное представление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777336" cy="492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Число «2» можно представить в следующем виде:</a:t>
            </a:r>
          </a:p>
          <a:p>
            <a:pPr algn="just">
              <a:buClr>
                <a:srgbClr val="E32C22"/>
              </a:buClr>
              <a:defRPr/>
            </a:pPr>
            <a:br>
              <a:rPr lang="ru-RU" sz="1600" b="1" dirty="0"/>
            </a:br>
            <a:r>
              <a:rPr lang="ru-RU" sz="1600" b="1" dirty="0"/>
              <a:t>2 = 10 (в двоичной системе) = 1.000e+1 = 0.100e+2 = 0.010e+3. (E=1, E=2, E=3 соответственно)</a:t>
            </a:r>
            <a:br>
              <a:rPr lang="ru-RU" sz="1600" b="1" dirty="0"/>
            </a:br>
            <a:br>
              <a:rPr lang="ru-RU" sz="1600" b="1" dirty="0"/>
            </a:br>
            <a:r>
              <a:rPr lang="ru-RU" sz="1600" b="1" dirty="0">
                <a:solidFill>
                  <a:srgbClr val="C00000"/>
                </a:solidFill>
              </a:rPr>
              <a:t>Т.е. одно и то же число имеет несколько представлений!</a:t>
            </a:r>
          </a:p>
          <a:p>
            <a:pPr algn="just">
              <a:buClr>
                <a:srgbClr val="E32C22"/>
              </a:buClr>
              <a:defRPr/>
            </a:pPr>
            <a:endParaRPr lang="ru-RU" sz="800" b="1" dirty="0">
              <a:solidFill>
                <a:srgbClr val="C00000"/>
              </a:solidFill>
            </a:endParaRPr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Это не удобно для оборудования, т.к. </a:t>
            </a:r>
            <a:r>
              <a:rPr lang="ru-RU" sz="1600" b="1" dirty="0">
                <a:solidFill>
                  <a:srgbClr val="C00000"/>
                </a:solidFill>
              </a:rPr>
              <a:t>нужно учитывать множественность представления </a:t>
            </a:r>
            <a:r>
              <a:rPr lang="ru-RU" sz="1600" b="1" dirty="0"/>
              <a:t>при сравнении чисел и при выполнении над ними арифметических операций. </a:t>
            </a:r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Кроме того, это </a:t>
            </a:r>
            <a:r>
              <a:rPr lang="ru-RU" sz="1600" b="1" dirty="0">
                <a:solidFill>
                  <a:srgbClr val="C00000"/>
                </a:solidFill>
              </a:rPr>
              <a:t>не экономично</a:t>
            </a:r>
            <a:r>
              <a:rPr lang="ru-RU" sz="1600" b="1" dirty="0"/>
              <a:t>, поскольку число представлений - конечное, а повторения уменьшают множество чисел, которые вообще могут быть представлены. </a:t>
            </a:r>
          </a:p>
          <a:p>
            <a:pPr algn="just">
              <a:buClr>
                <a:srgbClr val="E32C22"/>
              </a:buClr>
              <a:defRPr/>
            </a:pPr>
            <a:endParaRPr lang="ru-RU" sz="8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Поэтому уже в самых первых машинах начали использовать трюк, делая первый бит мантиссы всегда положительным. Такое предоставление назвали </a:t>
            </a:r>
            <a:r>
              <a:rPr lang="ru-RU" sz="1600" b="1" dirty="0">
                <a:solidFill>
                  <a:srgbClr val="C00000"/>
                </a:solidFill>
              </a:rPr>
              <a:t>нормализованным</a:t>
            </a:r>
            <a:r>
              <a:rPr lang="ru-RU" sz="1600" b="1" dirty="0"/>
              <a:t>.  </a:t>
            </a:r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r>
              <a:rPr lang="ru-RU" sz="1600" b="1" dirty="0"/>
              <a:t>Нормализованное число имеет следующий вид:    (-1)</a:t>
            </a:r>
            <a:r>
              <a:rPr lang="ru-RU" sz="1600" b="1" baseline="30000" dirty="0"/>
              <a:t>s</a:t>
            </a:r>
            <a:r>
              <a:rPr lang="ru-RU" sz="1600" b="1" dirty="0"/>
              <a:t> × 1.M × 2</a:t>
            </a:r>
            <a:r>
              <a:rPr lang="ru-RU" sz="1600" b="1" baseline="30000" dirty="0"/>
              <a:t>E</a:t>
            </a:r>
            <a:r>
              <a:rPr lang="ru-RU" sz="1600" b="1" dirty="0"/>
              <a:t>.</a:t>
            </a:r>
          </a:p>
          <a:p>
            <a:pPr algn="just"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55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92" y="4419132"/>
            <a:ext cx="6231600" cy="10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11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56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ФОРМЫ ПРЕДСТАВЛЕНИЯ ВЕЩЕСТВЕННЫХ ЧИСЕЛ</a:t>
            </a:r>
          </a:p>
        </p:txBody>
      </p:sp>
    </p:spTree>
    <p:extLst>
      <p:ext uri="{BB962C8B-B14F-4D97-AF65-F5344CB8AC3E}">
        <p14:creationId xmlns:p14="http://schemas.microsoft.com/office/powerpoint/2010/main" val="1377346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Методы представления вещественных чисел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57</a:t>
            </a:r>
            <a:endParaRPr lang="mk-MK" sz="1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Схема 1"/>
              <p:cNvGraphicFramePr/>
              <p:nvPr>
                <p:extLst>
                  <p:ext uri="{D42A27DB-BD31-4B8C-83A1-F6EECF244321}">
                    <p14:modId xmlns:p14="http://schemas.microsoft.com/office/powerpoint/2010/main" val="1838987020"/>
                  </p:ext>
                </p:extLst>
              </p:nvPr>
            </p:nvGraphicFramePr>
            <p:xfrm>
              <a:off x="1042968" y="1396999"/>
              <a:ext cx="7399548" cy="46608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2" name="Схема 1"/>
              <p:cNvGraphicFramePr/>
              <p:nvPr>
                <p:extLst>
                  <p:ext uri="{D42A27DB-BD31-4B8C-83A1-F6EECF244321}">
                    <p14:modId xmlns:p14="http://schemas.microsoft.com/office/powerpoint/2010/main" val="1838987020"/>
                  </p:ext>
                </p:extLst>
              </p:nvPr>
            </p:nvGraphicFramePr>
            <p:xfrm>
              <a:off x="1042968" y="1396999"/>
              <a:ext cx="7399548" cy="46608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6483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Стандарт  </a:t>
            </a:r>
            <a:r>
              <a:rPr lang="en-US" sz="1600" b="1" dirty="0">
                <a:solidFill>
                  <a:schemeClr val="bg1"/>
                </a:solidFill>
              </a:rPr>
              <a:t>IEEE754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821176" cy="47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Числа с плавающей запятой</a:t>
            </a:r>
            <a:r>
              <a:rPr lang="ru-RU" sz="1600" b="1" dirty="0"/>
              <a:t> представлены в виде знака (s), мантиссы (M) и порядка (E) следующим образом:</a:t>
            </a:r>
          </a:p>
          <a:p>
            <a:pPr algn="ctr"/>
            <a:r>
              <a:rPr lang="ru-RU" sz="1600" b="1" dirty="0"/>
              <a:t>(-1)</a:t>
            </a:r>
            <a:r>
              <a:rPr lang="ru-RU" sz="1600" b="1" baseline="30000" dirty="0"/>
              <a:t>s</a:t>
            </a:r>
            <a:r>
              <a:rPr lang="ru-RU" sz="1600" b="1" dirty="0"/>
              <a:t> × 1.M × 2</a:t>
            </a:r>
            <a:r>
              <a:rPr lang="ru-RU" sz="1600" b="1" baseline="30000" dirty="0"/>
              <a:t>E</a:t>
            </a:r>
            <a:br>
              <a:rPr lang="ru-RU" sz="1600" b="1" dirty="0"/>
            </a:br>
            <a:endParaRPr lang="ru-RU" sz="1600" b="1" dirty="0"/>
          </a:p>
          <a:p>
            <a:pPr algn="just"/>
            <a:r>
              <a:rPr lang="ru-RU" sz="1600" b="1" dirty="0"/>
              <a:t>В стандарте IEE754-2008 кроме чисел с основанием 2 присутствуют числа с основанием 10, так называемые </a:t>
            </a:r>
            <a:r>
              <a:rPr lang="ru-RU" sz="1600" b="1" i="1" dirty="0">
                <a:solidFill>
                  <a:srgbClr val="C00000"/>
                </a:solidFill>
              </a:rPr>
              <a:t>десятичные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(decimal) числа с плавающей запятой</a:t>
            </a:r>
            <a:r>
              <a:rPr lang="ru-RU" sz="1600" b="1" dirty="0"/>
              <a:t>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В числах одинарной точности (float/</a:t>
            </a:r>
            <a:r>
              <a:rPr lang="ru-RU" sz="1600" b="1" dirty="0" err="1"/>
              <a:t>single</a:t>
            </a:r>
            <a:r>
              <a:rPr lang="ru-RU" sz="1600" b="1" dirty="0"/>
              <a:t>) порядок состоит из 8 бит, а мантисса – из 23. Эффективный порядок определяется как E-127. Например, число 0,15625 будет записано в памяти как</a:t>
            </a:r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pPr algn="just"/>
            <a:endParaRPr lang="ru-RU" sz="1600" b="1" dirty="0"/>
          </a:p>
          <a:p>
            <a:r>
              <a:rPr lang="ru-RU" sz="1600" b="1" dirty="0"/>
              <a:t>В этом примере: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Знак s=0 (положительное число)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Порядок E=01111100</a:t>
            </a:r>
            <a:r>
              <a:rPr lang="ru-RU" sz="1600" b="1" baseline="-25000" dirty="0"/>
              <a:t>2</a:t>
            </a:r>
            <a:r>
              <a:rPr lang="ru-RU" sz="1600" b="1" dirty="0"/>
              <a:t>-127</a:t>
            </a:r>
            <a:r>
              <a:rPr lang="ru-RU" sz="1600" b="1" baseline="-25000" dirty="0"/>
              <a:t>10</a:t>
            </a:r>
            <a:r>
              <a:rPr lang="ru-RU" sz="1600" b="1" dirty="0"/>
              <a:t> = 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Мантисса M = 1.01</a:t>
            </a:r>
            <a:r>
              <a:rPr lang="ru-RU" sz="1600" b="1" baseline="-25000" dirty="0"/>
              <a:t>2</a:t>
            </a:r>
            <a:r>
              <a:rPr lang="ru-RU" sz="1600" b="1" dirty="0"/>
              <a:t> (первая единица не явная)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В результате наше число F = 1.01</a:t>
            </a:r>
            <a:r>
              <a:rPr lang="ru-RU" sz="1600" b="1" baseline="-25000" dirty="0"/>
              <a:t>2</a:t>
            </a:r>
            <a:r>
              <a:rPr lang="ru-RU" sz="1600" b="1" dirty="0"/>
              <a:t>e-3 = 2</a:t>
            </a:r>
            <a:r>
              <a:rPr lang="ru-RU" sz="1600" b="1" baseline="30000" dirty="0"/>
              <a:t>-3</a:t>
            </a:r>
            <a:r>
              <a:rPr lang="ru-RU" sz="1600" b="1" dirty="0"/>
              <a:t>+2</a:t>
            </a:r>
            <a:r>
              <a:rPr lang="ru-RU" sz="1600" b="1" baseline="30000" dirty="0"/>
              <a:t>-5</a:t>
            </a:r>
            <a:r>
              <a:rPr lang="ru-RU" sz="1600" b="1" dirty="0"/>
              <a:t> = 0,125 + 0,03125 = 0,15625 </a:t>
            </a:r>
          </a:p>
          <a:p>
            <a:pPr algn="just"/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58</a:t>
            </a:r>
            <a:endParaRPr lang="mk-MK" sz="1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5" y="3745071"/>
            <a:ext cx="7058445" cy="8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0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Специальные числа: ноль, бесконечность и неопределенность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3"/>
            <a:ext cx="8821176" cy="47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/>
            <a:r>
              <a:rPr lang="ru-RU" sz="1600" b="1" dirty="0"/>
              <a:t>В стандарте IEEE754 </a:t>
            </a:r>
            <a:r>
              <a:rPr lang="ru-RU" sz="1600" b="1" dirty="0">
                <a:solidFill>
                  <a:srgbClr val="C00000"/>
                </a:solidFill>
              </a:rPr>
              <a:t>число «0»</a:t>
            </a:r>
            <a:r>
              <a:rPr lang="ru-RU" sz="1600" b="1" dirty="0"/>
              <a:t> представляется значением с порядком, равным </a:t>
            </a:r>
            <a:r>
              <a:rPr lang="ru-RU" sz="1600" b="1" dirty="0">
                <a:solidFill>
                  <a:srgbClr val="C00000"/>
                </a:solidFill>
              </a:rPr>
              <a:t>E=E</a:t>
            </a:r>
            <a:r>
              <a:rPr lang="ru-RU" sz="1600" b="1" baseline="-25000" dirty="0">
                <a:solidFill>
                  <a:srgbClr val="C00000"/>
                </a:solidFill>
              </a:rPr>
              <a:t>min</a:t>
            </a:r>
            <a:r>
              <a:rPr lang="ru-RU" sz="1600" b="1" dirty="0">
                <a:solidFill>
                  <a:srgbClr val="C00000"/>
                </a:solidFill>
              </a:rPr>
              <a:t>-1 (для single это -127) и нулевой мантиссой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В IEEE754 предусмотрено представление для специальных чисел, работа с которыми вызывает исключение. К таким числам относится </a:t>
            </a:r>
            <a:r>
              <a:rPr lang="ru-RU" sz="1600" b="1" dirty="0">
                <a:solidFill>
                  <a:srgbClr val="C00000"/>
                </a:solidFill>
              </a:rPr>
              <a:t>бесконечность</a:t>
            </a:r>
            <a:r>
              <a:rPr lang="ru-RU" sz="1600" b="1" dirty="0"/>
              <a:t> (±∞) и </a:t>
            </a:r>
            <a:r>
              <a:rPr lang="ru-RU" sz="1600" b="1" dirty="0">
                <a:solidFill>
                  <a:srgbClr val="C00000"/>
                </a:solidFill>
              </a:rPr>
              <a:t>неопределенность </a:t>
            </a:r>
            <a:r>
              <a:rPr lang="ru-RU" sz="1600" b="1" dirty="0"/>
              <a:t>(NaN). Эти числа позволяет вернуть адекватное значение при переполнении.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Бесконечности</a:t>
            </a:r>
            <a:r>
              <a:rPr lang="ru-RU" sz="1600" b="1" dirty="0"/>
              <a:t> представлены как числа </a:t>
            </a:r>
            <a:r>
              <a:rPr lang="ru-RU" sz="1600" b="1" dirty="0">
                <a:solidFill>
                  <a:srgbClr val="C00000"/>
                </a:solidFill>
              </a:rPr>
              <a:t>с порядком E=E</a:t>
            </a:r>
            <a:r>
              <a:rPr lang="ru-RU" sz="1600" b="1" baseline="-25000" dirty="0">
                <a:solidFill>
                  <a:srgbClr val="C00000"/>
                </a:solidFill>
              </a:rPr>
              <a:t>max</a:t>
            </a:r>
            <a:r>
              <a:rPr lang="ru-RU" sz="1600" b="1" dirty="0">
                <a:solidFill>
                  <a:srgbClr val="C00000"/>
                </a:solidFill>
              </a:rPr>
              <a:t>+1 и нулевой мантиссой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Неопределенность</a:t>
            </a:r>
            <a:r>
              <a:rPr lang="ru-RU" sz="1600" b="1" dirty="0"/>
              <a:t> </a:t>
            </a:r>
            <a:r>
              <a:rPr lang="ru-RU" sz="1600" b="1" dirty="0">
                <a:solidFill>
                  <a:srgbClr val="C00000"/>
                </a:solidFill>
              </a:rPr>
              <a:t>или NaN </a:t>
            </a:r>
            <a:r>
              <a:rPr lang="ru-RU" sz="1600" b="1" dirty="0"/>
              <a:t>(от not a number) – это представление, придуманное для того, чтобы арифметическая операция могла всегда вернуть не бессмысленное значение. В IEEE754 NaN представлен как </a:t>
            </a:r>
            <a:r>
              <a:rPr lang="ru-RU" sz="1600" b="1" dirty="0">
                <a:solidFill>
                  <a:srgbClr val="C00000"/>
                </a:solidFill>
              </a:rPr>
              <a:t>число, в котором E=E</a:t>
            </a:r>
            <a:r>
              <a:rPr lang="ru-RU" sz="1600" b="1" baseline="-25000" dirty="0">
                <a:solidFill>
                  <a:srgbClr val="C00000"/>
                </a:solidFill>
              </a:rPr>
              <a:t>max</a:t>
            </a:r>
            <a:r>
              <a:rPr lang="ru-RU" sz="1600" b="1" dirty="0">
                <a:solidFill>
                  <a:srgbClr val="C00000"/>
                </a:solidFill>
              </a:rPr>
              <a:t>+1, с не нулевой мантиссой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Любая операция с NaN возвращает NaN. При желании в мантиссу можно записывать информацию, которую программа сможет интерпретировать. Стандартом это не оговорено и мантисса чаще всего игнорируется. </a:t>
            </a:r>
          </a:p>
          <a:p>
            <a:pPr algn="just"/>
            <a:endParaRPr lang="ru-RU" sz="1600" b="1" dirty="0"/>
          </a:p>
        </p:txBody>
      </p:sp>
      <p:sp>
        <p:nvSpPr>
          <p:cNvPr id="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59</a:t>
            </a:r>
            <a:endParaRPr lang="mk-MK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98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Кодовые страницы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161412" y="1358724"/>
            <a:ext cx="8777336" cy="44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представления символов других алфавитов были придуманы </a:t>
            </a:r>
            <a:r>
              <a:rPr lang="ru-RU" sz="1600" b="1" dirty="0">
                <a:solidFill>
                  <a:srgbClr val="C00000"/>
                </a:solidFill>
              </a:rPr>
              <a:t>кодовые страницы</a:t>
            </a:r>
            <a:r>
              <a:rPr lang="ru-RU" sz="1600" b="1" dirty="0"/>
              <a:t>, использующие для обозначения дополнительных символов коды 128-255. Первые 127 символов совпадают с </a:t>
            </a:r>
            <a:r>
              <a:rPr lang="en-US" sz="1600" b="1" dirty="0"/>
              <a:t>ASCII.</a:t>
            </a: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Кодовая страница (</a:t>
            </a:r>
            <a:r>
              <a:rPr lang="en-US" sz="1600" b="1" dirty="0" err="1">
                <a:solidFill>
                  <a:srgbClr val="C00000"/>
                </a:solidFill>
              </a:rPr>
              <a:t>Codepage</a:t>
            </a:r>
            <a:r>
              <a:rPr lang="en-US" sz="1600" b="1" dirty="0">
                <a:solidFill>
                  <a:srgbClr val="C00000"/>
                </a:solidFill>
              </a:rPr>
              <a:t>) </a:t>
            </a:r>
            <a:r>
              <a:rPr lang="en-US" sz="1600" b="1" dirty="0"/>
              <a:t>- </a:t>
            </a:r>
            <a:r>
              <a:rPr lang="ru-RU" sz="1600" b="1" dirty="0"/>
              <a:t>способ хранения информации о шрифте в памяти компьютера, включающий заранее заданный упорядоченный стандартный комплект знаков (кодировку) для набора текста на определенных языках. 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русского языка использовались: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KOI-8 R (Unix)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CP866 (DOS)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CP1251 (Windows)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ISO 8859-5</a:t>
            </a:r>
            <a:endParaRPr lang="ru-RU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Macintosh Cyrillic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некоторых азиатских алфавитов использовалась кодировка </a:t>
            </a:r>
            <a:r>
              <a:rPr lang="en-US" sz="1600" b="1" dirty="0"/>
              <a:t>DBCS (</a:t>
            </a:r>
            <a:r>
              <a:rPr lang="ru-RU" sz="1600" b="1" dirty="0"/>
              <a:t>1 или 2 байта на символ</a:t>
            </a:r>
            <a:r>
              <a:rPr lang="en-US" sz="1600" b="1" dirty="0"/>
              <a:t>)</a:t>
            </a: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259" y="4689168"/>
            <a:ext cx="5352381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Sansation" pitchFamily="2" charset="0"/>
              </a:rPr>
              <a:t>60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ГРАФИЧЕСКОЙ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217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цвета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60" y="1300273"/>
            <a:ext cx="3635244" cy="485537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329" y="1300273"/>
            <a:ext cx="3566971" cy="2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6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 и его восприятие человеком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51424" y="1411600"/>
                <a:ext cx="8821176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b="1" dirty="0">
                    <a:solidFill>
                      <a:srgbClr val="C00000"/>
                    </a:solidFill>
                  </a:rPr>
                  <a:t>Поток излучения (Ф</a:t>
                </a:r>
                <a:r>
                  <a:rPr lang="ru-RU" sz="1600" b="1" baseline="-25000" dirty="0">
                    <a:solidFill>
                      <a:srgbClr val="C00000"/>
                    </a:solidFill>
                  </a:rPr>
                  <a:t>е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) объекта </a:t>
                </a:r>
                <a:r>
                  <a:rPr lang="ru-RU" sz="1600" b="1" dirty="0"/>
                  <a:t>— это общая энергия, излучаемая в секунду, которая измеряется в ваттах.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Спектральная плотность излучения (Ф</a:t>
                </a:r>
                <a:r>
                  <a:rPr lang="ru-RU" sz="1600" b="1" baseline="-25000" dirty="0">
                    <a:solidFill>
                      <a:srgbClr val="C00000"/>
                    </a:solidFill>
                  </a:rPr>
                  <a:t>е</a:t>
                </a:r>
                <a:r>
                  <a:rPr lang="en-US" sz="1600" b="1" baseline="-25000" dirty="0">
                    <a:solidFill>
                      <a:srgbClr val="C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600" b="1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ru-RU" sz="1600" b="1" dirty="0">
                    <a:solidFill>
                      <a:srgbClr val="C00000"/>
                    </a:solidFill>
                  </a:rPr>
                  <a:t>) объекта</a:t>
                </a:r>
                <a:r>
                  <a:rPr lang="ru-RU" sz="1600" b="1" dirty="0"/>
                  <a:t> — это поток излучения на единицу длины волны (ватт/нанометр).</a:t>
                </a:r>
              </a:p>
              <a:p>
                <a:pPr algn="just"/>
                <a:endParaRPr lang="ru-RU" sz="800" b="1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ru-RU" sz="1600" b="1" dirty="0">
                    <a:solidFill>
                      <a:srgbClr val="C00000"/>
                    </a:solidFill>
                  </a:rPr>
                  <a:t>Видимый свет </a:t>
                </a:r>
                <a:r>
                  <a:rPr lang="ru-RU" sz="1600" b="1" dirty="0"/>
                  <a:t>– электромагнитное излучение с длинной волны от 380 нм (790 ТГц) до 760 - 780 нм (385 ТГц). </a:t>
                </a:r>
              </a:p>
              <a:p>
                <a:pPr algn="just"/>
                <a:endParaRPr lang="ru-RU" sz="800" b="1" dirty="0"/>
              </a:p>
              <a:p>
                <a:pPr algn="just"/>
                <a:r>
                  <a:rPr lang="ru-RU" sz="1600" b="1" dirty="0"/>
                  <a:t>Человек воспринимает частоту монохроматического света - как его цвет.</a:t>
                </a:r>
                <a:r>
                  <a:rPr lang="en-US" sz="1600" b="1" dirty="0"/>
                  <a:t>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Белый цвет </a:t>
                </a:r>
                <a:r>
                  <a:rPr lang="ru-RU" sz="1600" b="1" dirty="0"/>
                  <a:t>– цвет излучения равной мощности во всём видимом диапазоне.</a:t>
                </a:r>
                <a:r>
                  <a:rPr lang="en-US" sz="1600" b="1" dirty="0"/>
                  <a:t> </a:t>
                </a:r>
                <a:r>
                  <a:rPr lang="ru-RU" sz="1600" b="1" dirty="0">
                    <a:solidFill>
                      <a:srgbClr val="C00000"/>
                    </a:solidFill>
                  </a:rPr>
                  <a:t>Чёрный цвет </a:t>
                </a:r>
                <a:r>
                  <a:rPr lang="ru-RU" sz="1600" b="1" dirty="0"/>
                  <a:t>– отсутствие излучения.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4" y="1411600"/>
                <a:ext cx="8821176" cy="2062103"/>
              </a:xfrm>
              <a:prstGeom prst="rect">
                <a:avLst/>
              </a:prstGeom>
              <a:blipFill>
                <a:blip r:embed="rId5"/>
                <a:stretch>
                  <a:fillRect l="-346" t="-888" r="-415" b="-2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" y="3825097"/>
            <a:ext cx="7400955" cy="245477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424" y="3433292"/>
            <a:ext cx="884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 реальности </a:t>
            </a:r>
            <a:r>
              <a:rPr lang="ru-RU" sz="1600" b="1" dirty="0">
                <a:solidFill>
                  <a:srgbClr val="C00000"/>
                </a:solidFill>
              </a:rPr>
              <a:t>триплет </a:t>
            </a:r>
            <a:r>
              <a:rPr lang="en-US" sz="1600" b="1" dirty="0">
                <a:solidFill>
                  <a:srgbClr val="C00000"/>
                </a:solidFill>
              </a:rPr>
              <a:t>S, M, L </a:t>
            </a:r>
            <a:r>
              <a:rPr lang="ru-RU" sz="1600" b="1" dirty="0"/>
              <a:t>— это первый пример цветового пространства</a:t>
            </a:r>
            <a:r>
              <a:rPr lang="en-US" sz="1600" b="1" dirty="0"/>
              <a:t> (LMS)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3782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Аддитивное цветовое простанство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Аддитивное смешение цветов</a:t>
            </a:r>
            <a:r>
              <a:rPr lang="ru-RU" sz="1600" b="1" dirty="0"/>
              <a:t> - метод синтеза цвета, основанный на сложении цветов непосредственно излучающих объектов. Метод аддитивного смешения основан на особенностях строения зрительного анализатора человека, в частности на таком явлении как </a:t>
            </a:r>
            <a:r>
              <a:rPr lang="ru-RU" sz="1600" b="1" dirty="0">
                <a:solidFill>
                  <a:srgbClr val="C00000"/>
                </a:solidFill>
              </a:rPr>
              <a:t>метаметрия</a:t>
            </a:r>
            <a:r>
              <a:rPr lang="ru-RU" sz="1600" b="1" dirty="0"/>
              <a:t>.</a:t>
            </a:r>
          </a:p>
          <a:p>
            <a:pPr algn="just"/>
            <a:endParaRPr lang="ru-RU" sz="800" b="1" dirty="0">
              <a:solidFill>
                <a:srgbClr val="C00000"/>
              </a:solidFill>
            </a:endParaRPr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В аддитивной цветовой модели </a:t>
            </a:r>
            <a:r>
              <a:rPr lang="ru-RU" sz="1600" b="1" dirty="0"/>
              <a:t>цвета получаются добавлением к чёрному цвету.</a:t>
            </a:r>
          </a:p>
          <a:p>
            <a:pPr algn="just"/>
            <a:r>
              <a:rPr lang="ru-RU" sz="1600" b="1" dirty="0"/>
              <a:t>Основными цветами являются </a:t>
            </a:r>
            <a:r>
              <a:rPr lang="ru-RU" sz="1600" b="1" dirty="0">
                <a:solidFill>
                  <a:srgbClr val="C00000"/>
                </a:solidFill>
              </a:rPr>
              <a:t>красный (Red)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зелёный (Green) </a:t>
            </a:r>
            <a:r>
              <a:rPr lang="ru-RU" sz="1600" b="1" dirty="0"/>
              <a:t>и </a:t>
            </a:r>
            <a:r>
              <a:rPr lang="ru-RU" sz="1600" b="1" dirty="0">
                <a:solidFill>
                  <a:srgbClr val="C00000"/>
                </a:solidFill>
              </a:rPr>
              <a:t>синий (Blue) </a:t>
            </a:r>
            <a:r>
              <a:rPr lang="ru-RU" sz="1600" b="1" dirty="0"/>
              <a:t>= </a:t>
            </a:r>
            <a:r>
              <a:rPr lang="ru-RU" sz="1600" b="1" dirty="0">
                <a:solidFill>
                  <a:srgbClr val="C00000"/>
                </a:solidFill>
              </a:rPr>
              <a:t>RGB</a:t>
            </a:r>
            <a:r>
              <a:rPr lang="ru-RU" sz="1600" b="1" dirty="0"/>
              <a:t>.  </a:t>
            </a:r>
            <a:r>
              <a:rPr lang="ru-RU" sz="1600" b="1" dirty="0">
                <a:solidFill>
                  <a:srgbClr val="C00000"/>
                </a:solidFill>
              </a:rPr>
              <a:t>Выбор цветов обусловлен особенностями человеческого зрения.</a:t>
            </a:r>
          </a:p>
          <a:p>
            <a:pPr lvl="1"/>
            <a:endParaRPr lang="ru-RU" sz="800" b="1" i="1" dirty="0"/>
          </a:p>
          <a:p>
            <a:pPr algn="just"/>
            <a:r>
              <a:rPr lang="ru-RU" sz="1600" b="1" dirty="0"/>
              <a:t>Аддитивная модель «работает», когда мы смешиваем цвета от источников света (</a:t>
            </a:r>
            <a:r>
              <a:rPr lang="ru-RU" sz="1600" b="1" dirty="0">
                <a:solidFill>
                  <a:srgbClr val="C00000"/>
                </a:solidFill>
              </a:rPr>
              <a:t>лампы со светофильрами, мониторы.)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57" y="3971843"/>
            <a:ext cx="6370474" cy="22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6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Субтрактивное цветовое простанство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В субтрактивном цветовом пространстве </a:t>
            </a:r>
            <a:r>
              <a:rPr lang="ru-RU" sz="1600" b="1" dirty="0"/>
              <a:t>цвета получаются вычитанием из белого цвета.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Субтрактивная модель «работает» в условиях отражения - </a:t>
            </a:r>
            <a:r>
              <a:rPr lang="ru-RU" sz="1600" b="1" dirty="0">
                <a:solidFill>
                  <a:srgbClr val="C00000"/>
                </a:solidFill>
              </a:rPr>
              <a:t>цвет поверхности, освещенной белым светом, определяется тем, какие длины она поглотила</a:t>
            </a:r>
            <a:r>
              <a:rPr lang="ru-RU" sz="1600" b="1" i="1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27" y="2978940"/>
            <a:ext cx="5460212" cy="25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8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пространство </a:t>
            </a:r>
            <a:r>
              <a:rPr lang="en-US" sz="1600" b="1" dirty="0">
                <a:solidFill>
                  <a:schemeClr val="bg1"/>
                </a:solidFill>
              </a:rPr>
              <a:t>CMY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</a:t>
            </a:r>
            <a:r>
              <a:rPr lang="ru-RU" sz="1600" b="1" dirty="0">
                <a:solidFill>
                  <a:srgbClr val="C00000"/>
                </a:solidFill>
              </a:rPr>
              <a:t>системе субтрактивных цветов </a:t>
            </a:r>
            <a:r>
              <a:rPr lang="ru-RU" sz="1600" b="1" dirty="0"/>
              <a:t>основными являются голубой, пурпурный и желтый цвета (CMY) - противоположные красному, зеленому и синему.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Когда эти цвета смешиваются на белой бумаге в равной пропорции, получается черный цвет. </a:t>
            </a:r>
            <a:endParaRPr lang="en-US" sz="1600" b="1" dirty="0"/>
          </a:p>
          <a:p>
            <a:pPr algn="just"/>
            <a:endParaRPr lang="ru-RU" sz="1600" b="1" dirty="0"/>
          </a:p>
          <a:p>
            <a:r>
              <a:rPr lang="ru-RU" sz="1600" b="1" dirty="0"/>
              <a:t>Основными цветами являются </a:t>
            </a:r>
            <a:r>
              <a:rPr lang="ru-RU" sz="1600" b="1" dirty="0">
                <a:solidFill>
                  <a:srgbClr val="C00000"/>
                </a:solidFill>
              </a:rPr>
              <a:t>голубой (</a:t>
            </a:r>
            <a:r>
              <a:rPr lang="ru-RU" sz="1600" b="1" dirty="0" err="1">
                <a:solidFill>
                  <a:srgbClr val="C00000"/>
                </a:solidFill>
              </a:rPr>
              <a:t>Cyan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фиолетовый (</a:t>
            </a:r>
            <a:r>
              <a:rPr lang="ru-RU" sz="1600" b="1" dirty="0" err="1">
                <a:solidFill>
                  <a:srgbClr val="C00000"/>
                </a:solidFill>
              </a:rPr>
              <a:t>Magenta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и </a:t>
            </a:r>
            <a:r>
              <a:rPr lang="ru-RU" sz="1600" b="1" dirty="0">
                <a:solidFill>
                  <a:srgbClr val="C00000"/>
                </a:solidFill>
              </a:rPr>
              <a:t>желтый (</a:t>
            </a:r>
            <a:r>
              <a:rPr lang="ru-RU" sz="1600" b="1" dirty="0" err="1">
                <a:solidFill>
                  <a:srgbClr val="C00000"/>
                </a:solidFill>
              </a:rPr>
              <a:t>Yellow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= </a:t>
            </a:r>
            <a:r>
              <a:rPr lang="ru-RU" sz="1600" b="1" dirty="0">
                <a:solidFill>
                  <a:srgbClr val="C00000"/>
                </a:solidFill>
              </a:rPr>
              <a:t>CMY</a:t>
            </a:r>
            <a:r>
              <a:rPr lang="ru-RU" sz="1600" b="1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648293" y="3475596"/>
            <a:ext cx="5101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i="1" dirty="0">
                <a:solidFill>
                  <a:srgbClr val="C00000"/>
                </a:solidFill>
              </a:rPr>
              <a:t>В цветовой модели CMY белому цвету соответствуют координаты (0,0,0) –</a:t>
            </a:r>
            <a:r>
              <a:rPr lang="en-US" sz="1600" b="1" i="1" dirty="0">
                <a:solidFill>
                  <a:srgbClr val="C00000"/>
                </a:solidFill>
              </a:rPr>
              <a:t> </a:t>
            </a:r>
            <a:r>
              <a:rPr lang="ru-RU" sz="1600" b="1" i="1" dirty="0">
                <a:solidFill>
                  <a:srgbClr val="C00000"/>
                </a:solidFill>
              </a:rPr>
              <a:t>полное отсутствие краски.</a:t>
            </a:r>
          </a:p>
          <a:p>
            <a:endParaRPr lang="en-US" sz="1600" b="1" i="1" dirty="0"/>
          </a:p>
          <a:p>
            <a:r>
              <a:rPr lang="ru-RU" sz="1600" b="1" i="1" dirty="0"/>
              <a:t>Другие цвета:</a:t>
            </a:r>
          </a:p>
          <a:p>
            <a:pPr algn="just"/>
            <a:r>
              <a:rPr lang="ru-RU" sz="1600" b="1" i="1" dirty="0"/>
              <a:t>красный –</a:t>
            </a:r>
            <a:r>
              <a:rPr lang="en-US" sz="1600" b="1" i="1" dirty="0"/>
              <a:t> </a:t>
            </a:r>
            <a:r>
              <a:rPr lang="ru-RU" sz="1600" b="1" i="1" dirty="0"/>
              <a:t>(0,1,1), синий –</a:t>
            </a:r>
            <a:r>
              <a:rPr lang="en-US" sz="1600" b="1" i="1" dirty="0"/>
              <a:t> </a:t>
            </a:r>
            <a:r>
              <a:rPr lang="ru-RU" sz="1600" b="1" i="1" dirty="0"/>
              <a:t>(1,1,0), чёрный</a:t>
            </a:r>
            <a:r>
              <a:rPr lang="en-US" sz="1600" b="1" i="1" dirty="0"/>
              <a:t> </a:t>
            </a:r>
            <a:r>
              <a:rPr lang="ru-RU" sz="1600" b="1" i="1" dirty="0"/>
              <a:t>–</a:t>
            </a:r>
            <a:r>
              <a:rPr lang="en-US" sz="1600" b="1" i="1" dirty="0"/>
              <a:t> </a:t>
            </a:r>
            <a:r>
              <a:rPr lang="ru-RU" sz="1600" b="1" i="1" dirty="0"/>
              <a:t>(1,1,1).</a:t>
            </a:r>
            <a:endParaRPr lang="ru-RU" sz="1600" b="1" i="1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8" y="3331926"/>
            <a:ext cx="2250300" cy="22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78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пространство </a:t>
            </a:r>
            <a:r>
              <a:rPr lang="en-US" sz="1600" b="1" dirty="0">
                <a:solidFill>
                  <a:schemeClr val="bg1"/>
                </a:solidFill>
              </a:rPr>
              <a:t>CMYK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358724"/>
            <a:ext cx="8821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реальной печати смешение трёх основных цветов даст вместо чёрного грязно</a:t>
            </a:r>
            <a:r>
              <a:rPr lang="en-US" sz="1600" b="1" dirty="0"/>
              <a:t> </a:t>
            </a:r>
            <a:r>
              <a:rPr lang="ru-RU" sz="1600" b="1" dirty="0"/>
              <a:t>-коричневый.</a:t>
            </a:r>
          </a:p>
          <a:p>
            <a:r>
              <a:rPr lang="ru-RU" sz="1600" b="1" dirty="0"/>
              <a:t>Для улучшения качества печати используют четвертый цвет –</a:t>
            </a:r>
            <a:r>
              <a:rPr lang="en-US" sz="1600" b="1" dirty="0"/>
              <a:t> </a:t>
            </a:r>
            <a:r>
              <a:rPr lang="ru-RU" sz="1600" b="1" dirty="0"/>
              <a:t>чёрный (K) = </a:t>
            </a:r>
            <a:r>
              <a:rPr lang="ru-RU" sz="1600" b="1" dirty="0">
                <a:solidFill>
                  <a:srgbClr val="C00000"/>
                </a:solidFill>
              </a:rPr>
              <a:t>CMYK</a:t>
            </a:r>
            <a:r>
              <a:rPr lang="ru-RU" sz="1600" b="1" dirty="0"/>
              <a:t>.</a:t>
            </a:r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ru-RU" sz="1600" b="1" dirty="0"/>
              <a:t>	         Теория				Практика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8" y="2795106"/>
            <a:ext cx="2250300" cy="22981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72" y="2794715"/>
            <a:ext cx="2423282" cy="226095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9992" y="5356539"/>
            <a:ext cx="8632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Цвета CMYK всегда будут выглядеть менее яркими и насыщенными, чем цвета экрана RGB.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60945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 err="1">
                <a:solidFill>
                  <a:schemeClr val="bg1"/>
                </a:solidFill>
              </a:rPr>
              <a:t>Цветоотделение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424" y="1589759"/>
            <a:ext cx="3870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Перевод изображения из модели RGB в модель CMYK называется </a:t>
            </a:r>
            <a:r>
              <a:rPr lang="ru-RU" sz="1600" b="1" dirty="0">
                <a:solidFill>
                  <a:srgbClr val="C00000"/>
                </a:solidFill>
              </a:rPr>
              <a:t>цветоделением</a:t>
            </a:r>
            <a:r>
              <a:rPr lang="ru-RU" sz="1600" b="1" dirty="0"/>
              <a:t>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Это сложный процесс, который можно реализовать разными способами.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96" y="1484801"/>
            <a:ext cx="1575063" cy="34744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866" y="1525340"/>
            <a:ext cx="1551900" cy="46209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24" y="3256785"/>
            <a:ext cx="3870516" cy="28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68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7866" y="2438868"/>
            <a:ext cx="1530204" cy="198026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Фото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31688" y="2430349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1411" y="1344279"/>
            <a:ext cx="8854653" cy="9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400" b="1" dirty="0">
                <a:solidFill>
                  <a:srgbClr val="C00000"/>
                </a:solidFill>
              </a:rPr>
              <a:t>Задание 10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400" b="1" dirty="0">
              <a:solidFill>
                <a:srgbClr val="C00000"/>
              </a:solidFill>
            </a:endParaRPr>
          </a:p>
          <a:p>
            <a:pPr algn="just"/>
            <a:r>
              <a:rPr lang="ru-RU" sz="1400" b="1" dirty="0"/>
              <a:t>Возьмите фотографию со странички личной каточки студента (профиля) и выполните цветоделение в системах </a:t>
            </a:r>
            <a:r>
              <a:rPr lang="en-US" sz="1400" b="1" dirty="0"/>
              <a:t>RGB</a:t>
            </a:r>
            <a:r>
              <a:rPr lang="ru-RU" sz="1400" b="1" dirty="0"/>
              <a:t> и СМУК.</a:t>
            </a:r>
            <a:r>
              <a:rPr lang="en-US" sz="1400" b="1" dirty="0"/>
              <a:t> </a:t>
            </a:r>
            <a:r>
              <a:rPr lang="ru-RU" sz="1400" b="1" dirty="0"/>
              <a:t>Результат представьте как серию изображений.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90925" y="2430349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950162" y="2438868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231688" y="3969072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590925" y="3969072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950162" y="3977591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283906" y="3969072"/>
            <a:ext cx="958107" cy="117015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541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Цветовое </a:t>
            </a:r>
            <a:r>
              <a:rPr lang="ru-RU" sz="1600" b="1" dirty="0" err="1">
                <a:solidFill>
                  <a:schemeClr val="bg1"/>
                </a:solidFill>
              </a:rPr>
              <a:t>простанство</a:t>
            </a:r>
            <a:r>
              <a:rPr lang="ru-RU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CIE XYZ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69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400" y="1238002"/>
            <a:ext cx="89111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Эталонная цветовая модель, заданная в строгом математическом смысле организацией </a:t>
            </a:r>
            <a:r>
              <a:rPr lang="ru-RU" sz="1600" b="1" dirty="0">
                <a:solidFill>
                  <a:srgbClr val="C00000"/>
                </a:solidFill>
              </a:rPr>
              <a:t>CIE</a:t>
            </a:r>
            <a:r>
              <a:rPr lang="ru-RU" sz="1600" b="1" dirty="0"/>
              <a:t> (International Commission on Illumination — Международная комиссия по освещению).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773759" y="1890289"/>
            <a:ext cx="2176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спектральный локус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" y="1762434"/>
            <a:ext cx="4500600" cy="43977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11829" y="2457454"/>
            <a:ext cx="42934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Одна из задач цветового пространства XYZ </a:t>
            </a:r>
            <a:r>
              <a:rPr lang="en-US" sz="1600" b="1" dirty="0"/>
              <a:t>-</a:t>
            </a:r>
            <a:r>
              <a:rPr lang="ru-RU" sz="1600" b="1" dirty="0"/>
              <a:t> получить </a:t>
            </a:r>
            <a:r>
              <a:rPr lang="ru-RU" sz="1600" b="1" dirty="0">
                <a:solidFill>
                  <a:srgbClr val="C00000"/>
                </a:solidFill>
              </a:rPr>
              <a:t>положительные значения для всех цветов, видимых человеком, чтобы все значения хроматичности находились в диапазоне [0, 1] на обеих осях</a:t>
            </a:r>
            <a:r>
              <a:rPr lang="ru-RU" sz="1600" b="1" dirty="0"/>
              <a:t>. Для этого тщательно подобрали подходящее линейное преобразование пространства RGB.</a:t>
            </a:r>
          </a:p>
        </p:txBody>
      </p:sp>
    </p:spTree>
    <p:extLst>
      <p:ext uri="{BB962C8B-B14F-4D97-AF65-F5344CB8AC3E}">
        <p14:creationId xmlns:p14="http://schemas.microsoft.com/office/powerpoint/2010/main" val="2926436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Юникод / </a:t>
            </a:r>
            <a:r>
              <a:rPr lang="en-US" sz="1600" b="1" dirty="0">
                <a:solidFill>
                  <a:schemeClr val="bg1"/>
                </a:solidFill>
              </a:rPr>
              <a:t>Unicode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279148" y="1699267"/>
            <a:ext cx="8844976" cy="354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Универсальный набор символов (</a:t>
            </a:r>
            <a:r>
              <a:rPr lang="en-US" sz="1600" b="1" dirty="0">
                <a:solidFill>
                  <a:srgbClr val="C00000"/>
                </a:solidFill>
              </a:rPr>
              <a:t>USC, Universal Character Set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– универсальный набор символов, для которых в системе выделяются коды.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Задает однозначное соответствие символов и кодов (</a:t>
            </a:r>
            <a:r>
              <a:rPr lang="en-US" sz="1600" b="1" dirty="0"/>
              <a:t>code point</a:t>
            </a:r>
            <a:r>
              <a:rPr lang="ru-RU" sz="1600" b="1" dirty="0"/>
              <a:t>)</a:t>
            </a:r>
            <a:endParaRPr lang="en-US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Код является неотрицательным числом 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Записывается в виде </a:t>
            </a:r>
            <a:r>
              <a:rPr lang="en-US" sz="1600" b="1" dirty="0"/>
              <a:t>U+[</a:t>
            </a:r>
            <a:r>
              <a:rPr lang="ru-RU" sz="1600" b="1" dirty="0"/>
              <a:t>число в 16-ричной записи</a:t>
            </a:r>
            <a:r>
              <a:rPr lang="en-US" sz="1600" b="1" dirty="0"/>
              <a:t>]</a:t>
            </a:r>
            <a:r>
              <a:rPr lang="ru-RU" sz="1600" b="1" dirty="0"/>
              <a:t> (</a:t>
            </a:r>
            <a:r>
              <a:rPr lang="ru-RU" sz="1600" b="1" dirty="0">
                <a:solidFill>
                  <a:srgbClr val="C00000"/>
                </a:solidFill>
              </a:rPr>
              <a:t>внутренний код</a:t>
            </a:r>
            <a:r>
              <a:rPr lang="ru-RU" sz="1600" b="1" dirty="0"/>
              <a:t>)</a:t>
            </a:r>
            <a:r>
              <a:rPr lang="en-US" sz="1600" b="1" dirty="0"/>
              <a:t>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Например,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U+0410 – Cyrillic Capital Letter A – A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U+0430 – Cyrillic Small Letter A – a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Hello – U+0048 U+0065 U+006C U+006C U+006F</a:t>
            </a:r>
            <a:endParaRPr lang="ru-RU" sz="1600" b="1" dirty="0"/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>
                <a:solidFill>
                  <a:srgbClr val="C00000"/>
                </a:solidFill>
              </a:rPr>
              <a:t>Семейство кодировок (</a:t>
            </a:r>
            <a:r>
              <a:rPr lang="en-US" sz="1600" b="1" dirty="0">
                <a:solidFill>
                  <a:srgbClr val="C00000"/>
                </a:solidFill>
              </a:rPr>
              <a:t>UTF, Universal Transformation Format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– группы форматов, то есть включенных в стандарт способов кодирования символов.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Определяют, как сохранять код в памяти компьютера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9024" y="1325590"/>
            <a:ext cx="3803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/>
              <a:t>Кодировка </a:t>
            </a:r>
            <a:r>
              <a:rPr lang="en-US" sz="1600" b="1" dirty="0"/>
              <a:t>UNICODE </a:t>
            </a:r>
            <a:r>
              <a:rPr lang="ru-RU" sz="1600" b="1" dirty="0"/>
              <a:t>состоит из 2 частей: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39769" y="5528878"/>
            <a:ext cx="8742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Внутреннему коду (</a:t>
            </a:r>
            <a:r>
              <a:rPr lang="en-US" sz="1600" b="1" dirty="0"/>
              <a:t>USC</a:t>
            </a:r>
            <a:r>
              <a:rPr lang="ru-RU" sz="1600" b="1" dirty="0"/>
              <a:t>)</a:t>
            </a:r>
            <a:r>
              <a:rPr lang="en-US" sz="1600" b="1" dirty="0"/>
              <a:t> </a:t>
            </a:r>
            <a:r>
              <a:rPr lang="ru-RU" sz="1600" b="1" dirty="0"/>
              <a:t>в зависимости от выбранного формата (</a:t>
            </a:r>
            <a:r>
              <a:rPr lang="en-US" sz="1600" b="1" dirty="0"/>
              <a:t>UTF</a:t>
            </a:r>
            <a:r>
              <a:rPr lang="ru-RU" sz="1600" b="1" dirty="0"/>
              <a:t>)</a:t>
            </a:r>
            <a:r>
              <a:rPr lang="en-US" sz="1600" b="1" dirty="0"/>
              <a:t> </a:t>
            </a:r>
            <a:r>
              <a:rPr lang="ru-RU" sz="1600" b="1" dirty="0"/>
              <a:t>однозначным способом задается двоичный код, который называется </a:t>
            </a:r>
            <a:r>
              <a:rPr lang="ru-RU" sz="1600" b="1" dirty="0">
                <a:solidFill>
                  <a:srgbClr val="C00000"/>
                </a:solidFill>
              </a:rPr>
              <a:t>внутренним представлением знака</a:t>
            </a:r>
            <a:r>
              <a:rPr lang="ru-RU" sz="1600" b="1" dirty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74866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Другие цветовые простанства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5400" y="1277498"/>
            <a:ext cx="87871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HSV</a:t>
            </a:r>
            <a:r>
              <a:rPr lang="ru-RU" sz="1600" b="1" dirty="0"/>
              <a:t> (англ. </a:t>
            </a:r>
            <a:r>
              <a:rPr lang="ru-RU" sz="1600" b="1" dirty="0" err="1"/>
              <a:t>Hue</a:t>
            </a:r>
            <a:r>
              <a:rPr lang="ru-RU" sz="1600" b="1" dirty="0"/>
              <a:t>, </a:t>
            </a:r>
            <a:r>
              <a:rPr lang="ru-RU" sz="1600" b="1" dirty="0" err="1"/>
              <a:t>Saturation</a:t>
            </a:r>
            <a:r>
              <a:rPr lang="ru-RU" sz="1600" b="1" dirty="0"/>
              <a:t>, Value </a:t>
            </a:r>
            <a:r>
              <a:rPr lang="en-US" sz="1600" b="1" dirty="0"/>
              <a:t>-</a:t>
            </a:r>
            <a:r>
              <a:rPr lang="ru-RU" sz="1600" b="1" dirty="0"/>
              <a:t> тон, насыщенность, значение) или </a:t>
            </a:r>
            <a:r>
              <a:rPr lang="ru-RU" sz="1600" b="1" dirty="0">
                <a:solidFill>
                  <a:srgbClr val="C00000"/>
                </a:solidFill>
              </a:rPr>
              <a:t>HSB</a:t>
            </a:r>
            <a:r>
              <a:rPr lang="ru-RU" sz="1600" b="1" dirty="0"/>
              <a:t> (англ. </a:t>
            </a:r>
            <a:r>
              <a:rPr lang="ru-RU" sz="1600" b="1" dirty="0" err="1"/>
              <a:t>Hue</a:t>
            </a:r>
            <a:r>
              <a:rPr lang="ru-RU" sz="1600" b="1" dirty="0"/>
              <a:t>, </a:t>
            </a:r>
            <a:r>
              <a:rPr lang="ru-RU" sz="1600" b="1" dirty="0" err="1"/>
              <a:t>Saturation</a:t>
            </a:r>
            <a:r>
              <a:rPr lang="ru-RU" sz="1600" b="1" dirty="0"/>
              <a:t>, </a:t>
            </a:r>
            <a:r>
              <a:rPr lang="ru-RU" sz="1600" b="1" dirty="0" err="1"/>
              <a:t>Brightness</a:t>
            </a:r>
            <a:r>
              <a:rPr lang="ru-RU" sz="1600" b="1" dirty="0"/>
              <a:t> </a:t>
            </a:r>
            <a:r>
              <a:rPr lang="en-US" sz="1600" b="1" dirty="0"/>
              <a:t>-</a:t>
            </a:r>
            <a:r>
              <a:rPr lang="ru-RU" sz="1600" b="1" dirty="0"/>
              <a:t> тон, насыщенность, яркость) </a:t>
            </a:r>
            <a:r>
              <a:rPr lang="en-US" sz="1600" b="1" dirty="0"/>
              <a:t>-</a:t>
            </a:r>
            <a:r>
              <a:rPr lang="ru-RU" sz="1600" b="1" dirty="0"/>
              <a:t> цветовая модель, в которой координатами цвета являются: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C00000"/>
                </a:solidFill>
              </a:rPr>
              <a:t>Hue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-</a:t>
            </a:r>
            <a:r>
              <a:rPr lang="ru-RU" sz="1600" b="1" dirty="0">
                <a:solidFill>
                  <a:srgbClr val="C00000"/>
                </a:solidFill>
              </a:rPr>
              <a:t> цветовой тон</a:t>
            </a:r>
            <a:r>
              <a:rPr lang="ru-RU" sz="1600" b="1" dirty="0"/>
              <a:t>, (например, красный, зелёный или сине-голубой). Варьируется в пределах 0</a:t>
            </a:r>
            <a:r>
              <a:rPr lang="en-US" sz="1600" b="1" dirty="0"/>
              <a:t>-</a:t>
            </a:r>
            <a:r>
              <a:rPr lang="ru-RU" sz="1600" b="1" dirty="0"/>
              <a:t>360°, однако иногда приводится к диапазону 0-100 или 0-1.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C00000"/>
                </a:solidFill>
              </a:rPr>
              <a:t>Saturation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-</a:t>
            </a:r>
            <a:r>
              <a:rPr lang="ru-RU" sz="1600" b="1" dirty="0">
                <a:solidFill>
                  <a:srgbClr val="C00000"/>
                </a:solidFill>
              </a:rPr>
              <a:t> насыщенность</a:t>
            </a:r>
            <a:r>
              <a:rPr lang="ru-RU" sz="1600" b="1" dirty="0"/>
              <a:t>. Варьируется в пределах 0-100 или 0-1. Чем больше этот параметр, тем «чище» цвет, поэтому этот параметр иногда называют чистотой цвета. А чем ближе этот параметр к нулю, тем ближе цвет к нейтральному серому.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Value (значение цвета) или </a:t>
            </a:r>
            <a:r>
              <a:rPr lang="ru-RU" sz="1600" b="1" dirty="0" err="1">
                <a:solidFill>
                  <a:srgbClr val="C00000"/>
                </a:solidFill>
              </a:rPr>
              <a:t>Brightness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-</a:t>
            </a:r>
            <a:r>
              <a:rPr lang="ru-RU" sz="1600" b="1" dirty="0">
                <a:solidFill>
                  <a:srgbClr val="C00000"/>
                </a:solidFill>
              </a:rPr>
              <a:t> яркость</a:t>
            </a:r>
            <a:r>
              <a:rPr lang="ru-RU" sz="1600" b="1" dirty="0"/>
              <a:t>. Также задаётся в пределах 0</a:t>
            </a:r>
            <a:r>
              <a:rPr lang="en-US" sz="1600" b="1" dirty="0"/>
              <a:t>-</a:t>
            </a:r>
            <a:r>
              <a:rPr lang="ru-RU" sz="1600" b="1" dirty="0"/>
              <a:t>100 или 0</a:t>
            </a:r>
            <a:r>
              <a:rPr lang="en-US" sz="1600" b="1" dirty="0"/>
              <a:t>-</a:t>
            </a:r>
            <a:r>
              <a:rPr lang="ru-RU" sz="1600" b="1" dirty="0"/>
              <a:t>1.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8662" y="3855627"/>
            <a:ext cx="6050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Модель HSV часто используется в программах компьютерной графики, так как она удобна для человека</a:t>
            </a:r>
            <a:r>
              <a:rPr lang="en-US" sz="1600" b="1" dirty="0"/>
              <a:t> </a:t>
            </a:r>
            <a:r>
              <a:rPr lang="ru-RU" sz="1600" b="1" dirty="0"/>
              <a:t>при «разворачивании» трёхмерного пространства HSV на двухмерный экран компьютера.</a:t>
            </a:r>
          </a:p>
        </p:txBody>
      </p:sp>
      <p:pic>
        <p:nvPicPr>
          <p:cNvPr id="6148" name="Picture 4" descr="https://upload.wikimedia.org/wikipedia/ru/thumb/a/a3/HSV-Slider.png/220px-HSV-Sli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52" y="3617148"/>
            <a:ext cx="2388595" cy="19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4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Представление цветов в памяти компьютера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1424" y="1358724"/>
            <a:ext cx="46806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В цветовых моделях, как правило, для описания компонент используются </a:t>
            </a:r>
            <a:r>
              <a:rPr lang="ru-RU" sz="1600" b="1" dirty="0">
                <a:solidFill>
                  <a:srgbClr val="C00000"/>
                </a:solidFill>
              </a:rPr>
              <a:t>непрерывные значения из отрезка [0,1]</a:t>
            </a:r>
            <a:r>
              <a:rPr lang="ru-RU" sz="1600" b="1" dirty="0"/>
              <a:t>.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В памяти компьютера эти значения представляются целыми числами, размер которых зависит от числа выделенных бит.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/>
              <a:t>Сейчас для представления цвета в моделях </a:t>
            </a:r>
            <a:r>
              <a:rPr lang="ru-RU" sz="1600" b="1" dirty="0">
                <a:solidFill>
                  <a:srgbClr val="C00000"/>
                </a:solidFill>
              </a:rPr>
              <a:t>RGB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CMY</a:t>
            </a:r>
            <a:r>
              <a:rPr lang="ru-RU" sz="1600" b="1" dirty="0"/>
              <a:t> чаще всего используется вариант, когда каждая компонента использует 1 байт.</a:t>
            </a:r>
          </a:p>
          <a:p>
            <a:pPr algn="ctr"/>
            <a:endParaRPr lang="ru-RU" sz="1600" b="1"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564193"/>
              </p:ext>
            </p:extLst>
          </p:nvPr>
        </p:nvGraphicFramePr>
        <p:xfrm>
          <a:off x="5112072" y="1363617"/>
          <a:ext cx="3871332" cy="4348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31600" imgH="4977720" progId="Photoshop.Image.18">
                  <p:embed/>
                </p:oleObj>
              </mc:Choice>
              <mc:Fallback>
                <p:oleObj name="Image" r:id="rId5" imgW="4431600" imgH="4977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2072" y="1363617"/>
                        <a:ext cx="3871332" cy="4348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75" y="4159491"/>
            <a:ext cx="2238095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5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Размер растрового изображения (графическая сетка)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87311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Когда растровое изображение хранится и обрабатывается в компьютере, оно не имеет размера в физических величинах длины (метрах).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Есть только </a:t>
            </a:r>
            <a:r>
              <a:rPr lang="ru-RU" sz="1600" b="1" dirty="0">
                <a:solidFill>
                  <a:srgbClr val="C00000"/>
                </a:solidFill>
              </a:rPr>
              <a:t>число ячеек сетки </a:t>
            </a:r>
            <a:r>
              <a:rPr lang="ru-RU" sz="1600" b="1" dirty="0"/>
              <a:t>– по горизонтали и по вертикали.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C00000"/>
                </a:solidFill>
              </a:rPr>
              <a:t>Размер ячейки в метрах </a:t>
            </a:r>
            <a:r>
              <a:rPr lang="ru-RU" sz="1600" b="1" dirty="0"/>
              <a:t>(сантиметрах, миллиметрах) важен только в момент фиксации или вывода растрового изображения.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b="1" dirty="0"/>
              <a:t>В памяти компьютера размер (ширина и высота) растрового изображения измеряется в </a:t>
            </a:r>
            <a:r>
              <a:rPr lang="ru-RU" sz="1600" b="1" dirty="0">
                <a:solidFill>
                  <a:srgbClr val="C00000"/>
                </a:solidFill>
              </a:rPr>
              <a:t>пикселах</a:t>
            </a:r>
            <a:r>
              <a:rPr lang="ru-RU" sz="1600" b="1" dirty="0"/>
              <a:t>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Производители цифровых фотоаппаратов часто измеряют размер кадра указывая общее число пикселов. Этот параметр имеет смысл </a:t>
            </a:r>
            <a:r>
              <a:rPr lang="ru-RU" sz="1600" b="1" dirty="0">
                <a:solidFill>
                  <a:srgbClr val="C00000"/>
                </a:solidFill>
              </a:rPr>
              <a:t>площади</a:t>
            </a:r>
            <a:r>
              <a:rPr lang="ru-RU" sz="1600" b="1" dirty="0"/>
              <a:t>: </a:t>
            </a:r>
          </a:p>
          <a:p>
            <a:pPr lvl="1"/>
            <a:r>
              <a:rPr lang="ru-RU" sz="1600" b="1" dirty="0"/>
              <a:t>для квадратного кадра: </a:t>
            </a:r>
          </a:p>
          <a:p>
            <a:pPr lvl="2"/>
            <a:r>
              <a:rPr lang="fr-FR" sz="1600" b="1" dirty="0"/>
              <a:t>6 Mpix = 2449 x 2449 pix; </a:t>
            </a:r>
          </a:p>
          <a:p>
            <a:pPr lvl="2"/>
            <a:r>
              <a:rPr lang="en-US" sz="1600" b="1" dirty="0"/>
              <a:t>10 Mpix = 3162 </a:t>
            </a:r>
            <a:r>
              <a:rPr lang="ru-RU" sz="1600" b="1" dirty="0"/>
              <a:t>х 3162 </a:t>
            </a:r>
            <a:r>
              <a:rPr lang="en-US" sz="1600" b="1" dirty="0"/>
              <a:t>pix; </a:t>
            </a:r>
            <a:endParaRPr lang="ru-RU" sz="1600" b="1" dirty="0"/>
          </a:p>
          <a:p>
            <a:pPr lvl="2"/>
            <a:r>
              <a:rPr lang="en-US" sz="1600" b="1" dirty="0"/>
              <a:t>12 Mpix = 3464 x 3464 pix. </a:t>
            </a:r>
          </a:p>
          <a:p>
            <a:pPr lvl="2"/>
            <a:r>
              <a:rPr lang="en-US" sz="1600" b="1" dirty="0"/>
              <a:t>12 Mpix= 2.0* 6 Mpix</a:t>
            </a:r>
            <a:r>
              <a:rPr lang="ru-RU" sz="1600" b="1" dirty="0"/>
              <a:t>.</a:t>
            </a:r>
          </a:p>
          <a:p>
            <a:pPr lvl="2"/>
            <a:r>
              <a:rPr lang="en-US" sz="1600" b="1" dirty="0"/>
              <a:t>12 Mpix= 1.2*10 Mpix</a:t>
            </a:r>
            <a:r>
              <a:rPr lang="ru-RU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8654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Разрешение растрового изображения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73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358724"/>
            <a:ext cx="39133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Разрешение</a:t>
            </a:r>
            <a:r>
              <a:rPr lang="ru-RU" sz="1600" b="1" dirty="0"/>
              <a:t> определяет размер пиксела в момент создания или вывода растрового изображения. </a:t>
            </a:r>
          </a:p>
          <a:p>
            <a:endParaRPr lang="ru-RU" sz="1600" b="1" dirty="0"/>
          </a:p>
          <a:p>
            <a:pPr algn="just"/>
            <a:r>
              <a:rPr lang="ru-RU" sz="1600" b="1" dirty="0"/>
              <a:t>Разрешение чаще всего измеряют в «точках на дюйм» = Dots per Inch = </a:t>
            </a:r>
            <a:r>
              <a:rPr lang="ru-RU" sz="1600" b="1" dirty="0">
                <a:solidFill>
                  <a:srgbClr val="C00000"/>
                </a:solidFill>
              </a:rPr>
              <a:t>DPI</a:t>
            </a:r>
            <a:r>
              <a:rPr lang="ru-RU" sz="1600" b="1" dirty="0"/>
              <a:t>. Иногда используют обозначение Pixels per Inch = </a:t>
            </a:r>
            <a:r>
              <a:rPr lang="ru-RU" sz="1600" b="1" dirty="0">
                <a:solidFill>
                  <a:srgbClr val="C00000"/>
                </a:solidFill>
              </a:rPr>
              <a:t>PPI</a:t>
            </a:r>
            <a:r>
              <a:rPr lang="ru-RU" sz="1600" b="1" dirty="0"/>
              <a:t>. </a:t>
            </a:r>
          </a:p>
          <a:p>
            <a:endParaRPr lang="ru-RU" sz="1600" b="1" dirty="0"/>
          </a:p>
          <a:p>
            <a:pPr algn="ctr"/>
            <a:endParaRPr lang="ru-RU" sz="1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52024" y="1358724"/>
            <a:ext cx="40934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Пусть есть изображение размером 1000х1000 точек. </a:t>
            </a:r>
          </a:p>
          <a:p>
            <a:endParaRPr lang="ru-RU" sz="800" b="1" dirty="0"/>
          </a:p>
          <a:p>
            <a:pPr algn="just"/>
            <a:r>
              <a:rPr lang="ru-RU" sz="1600" b="1" dirty="0"/>
              <a:t>При выводе с разрешением 300 </a:t>
            </a:r>
            <a:r>
              <a:rPr lang="ru-RU" sz="1600" b="1" dirty="0" err="1"/>
              <a:t>dpi</a:t>
            </a:r>
            <a:r>
              <a:rPr lang="ru-RU" sz="1600" b="1" dirty="0"/>
              <a:t> получим размер стороны картинки 1000/300</a:t>
            </a:r>
            <a:r>
              <a:rPr lang="en-US" sz="1600" b="1" dirty="0"/>
              <a:t> </a:t>
            </a:r>
            <a:r>
              <a:rPr lang="ru-RU" sz="1600" b="1" dirty="0"/>
              <a:t>=</a:t>
            </a:r>
            <a:r>
              <a:rPr lang="en-US" sz="1600" b="1" dirty="0"/>
              <a:t> </a:t>
            </a:r>
            <a:r>
              <a:rPr lang="ru-RU" sz="1600" b="1" dirty="0"/>
              <a:t>3</a:t>
            </a:r>
            <a:r>
              <a:rPr lang="en-US" sz="1600" b="1" dirty="0"/>
              <a:t> </a:t>
            </a:r>
            <a:r>
              <a:rPr lang="ru-RU" sz="1600" b="1" dirty="0"/>
              <a:t>дюйма</a:t>
            </a:r>
            <a:r>
              <a:rPr lang="en-US" sz="1600" b="1" dirty="0"/>
              <a:t> </a:t>
            </a:r>
            <a:r>
              <a:rPr lang="ru-RU" sz="1600" b="1" dirty="0"/>
              <a:t>≈</a:t>
            </a:r>
            <a:r>
              <a:rPr lang="en-US" sz="1600" b="1" dirty="0"/>
              <a:t> </a:t>
            </a:r>
            <a:r>
              <a:rPr lang="ru-RU" sz="1600" b="1" dirty="0"/>
              <a:t>8.5</a:t>
            </a:r>
            <a:r>
              <a:rPr lang="en-US" sz="1600" b="1" dirty="0"/>
              <a:t> </a:t>
            </a:r>
            <a:r>
              <a:rPr lang="ru-RU" sz="1600" b="1" dirty="0"/>
              <a:t>см. Сторона пиксела 0.85 мм. </a:t>
            </a:r>
          </a:p>
          <a:p>
            <a:endParaRPr lang="ru-RU" sz="800" b="1" dirty="0"/>
          </a:p>
          <a:p>
            <a:pPr algn="just"/>
            <a:r>
              <a:rPr lang="ru-RU" sz="1600" b="1" dirty="0"/>
              <a:t>При выводе с разрешением 10 </a:t>
            </a:r>
            <a:r>
              <a:rPr lang="ru-RU" sz="1600" b="1" dirty="0" err="1"/>
              <a:t>dpi</a:t>
            </a:r>
            <a:r>
              <a:rPr lang="ru-RU" sz="1600" b="1" dirty="0"/>
              <a:t> получим размер стороны картинки 1000/10</a:t>
            </a:r>
            <a:r>
              <a:rPr lang="en-US" sz="1600" b="1" dirty="0"/>
              <a:t> </a:t>
            </a:r>
            <a:r>
              <a:rPr lang="ru-RU" sz="1600" b="1" dirty="0"/>
              <a:t>=</a:t>
            </a:r>
            <a:r>
              <a:rPr lang="en-US" sz="1600" b="1" dirty="0"/>
              <a:t> </a:t>
            </a:r>
            <a:r>
              <a:rPr lang="ru-RU" sz="1600" b="1" dirty="0"/>
              <a:t>100</a:t>
            </a:r>
            <a:r>
              <a:rPr lang="en-US" sz="1600" b="1" dirty="0"/>
              <a:t> </a:t>
            </a:r>
            <a:r>
              <a:rPr lang="ru-RU" sz="1600" b="1" dirty="0"/>
              <a:t>дюймов</a:t>
            </a:r>
            <a:r>
              <a:rPr lang="en-US" sz="1600" b="1" dirty="0"/>
              <a:t> </a:t>
            </a:r>
            <a:r>
              <a:rPr lang="ru-RU" sz="1600" b="1" dirty="0"/>
              <a:t>≈</a:t>
            </a:r>
            <a:r>
              <a:rPr lang="en-US" sz="1600" b="1" dirty="0"/>
              <a:t> </a:t>
            </a:r>
            <a:r>
              <a:rPr lang="ru-RU" sz="1600" b="1" dirty="0"/>
              <a:t>2.54</a:t>
            </a:r>
            <a:r>
              <a:rPr lang="en-US" sz="1600" b="1" dirty="0"/>
              <a:t> </a:t>
            </a:r>
            <a:r>
              <a:rPr lang="ru-RU" sz="1600" b="1" dirty="0"/>
              <a:t>м. Сторона пиксела 2.54 мм. </a:t>
            </a:r>
          </a:p>
          <a:p>
            <a:pPr algn="ctr"/>
            <a:endParaRPr lang="ru-RU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5" y="3429000"/>
            <a:ext cx="2126016" cy="19145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54" y="3998073"/>
            <a:ext cx="5463536" cy="20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2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Форматы хранения растровых изображений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74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6411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Универсальные 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TIFF</a:t>
            </a:r>
            <a:r>
              <a:rPr lang="en-US" sz="1600" b="1" dirty="0"/>
              <a:t> </a:t>
            </a:r>
            <a:r>
              <a:rPr lang="ru-RU" sz="1600" b="1" dirty="0"/>
              <a:t>- ч</a:t>
            </a:r>
            <a:r>
              <a:rPr lang="ru-RU" sz="1600" b="1" i="1" dirty="0"/>
              <a:t>аще всего используется для хранения изображений без сжатия. Возможно очень много вариантов внутреннего устройства. При этом всегда работает. </a:t>
            </a:r>
          </a:p>
          <a:p>
            <a:endParaRPr lang="ru-RU" sz="800" b="1" dirty="0"/>
          </a:p>
          <a:p>
            <a:r>
              <a:rPr lang="ru-RU" sz="1600" b="1" dirty="0"/>
              <a:t>Без сжатия (простейшее сжатие без потерь) 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BMP</a:t>
            </a:r>
            <a:r>
              <a:rPr lang="en-US" sz="1600" b="1" dirty="0"/>
              <a:t> </a:t>
            </a:r>
            <a:r>
              <a:rPr lang="ru-RU" sz="1600" b="1" dirty="0"/>
              <a:t> - </a:t>
            </a:r>
            <a:r>
              <a:rPr lang="ru-RU" sz="1600" b="1" i="1" dirty="0"/>
              <a:t>стандарт из операционной системы Windows. Почти всегда обрабатывается правильно. 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GIF</a:t>
            </a:r>
            <a:r>
              <a:rPr lang="en-US" sz="1600" b="1" dirty="0"/>
              <a:t> </a:t>
            </a:r>
            <a:r>
              <a:rPr lang="ru-RU" sz="1600" b="1" dirty="0"/>
              <a:t>- и</a:t>
            </a:r>
            <a:r>
              <a:rPr lang="ru-RU" sz="1600" b="1" i="1" dirty="0"/>
              <a:t>зображения с палитрой. Поддерживает анимацию. 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PNG</a:t>
            </a:r>
            <a:r>
              <a:rPr lang="en-US" sz="1600" b="1" dirty="0"/>
              <a:t> </a:t>
            </a:r>
            <a:r>
              <a:rPr lang="ru-RU" sz="1600" b="1" dirty="0"/>
              <a:t>- о</a:t>
            </a:r>
            <a:r>
              <a:rPr lang="ru-RU" sz="1600" b="1" i="1" dirty="0"/>
              <a:t>ткрытый стандарт для изображений без сжатия. </a:t>
            </a:r>
          </a:p>
          <a:p>
            <a:endParaRPr lang="ru-RU" sz="800" b="1" dirty="0"/>
          </a:p>
          <a:p>
            <a:r>
              <a:rPr lang="ru-RU" sz="1600" b="1" dirty="0"/>
              <a:t>Сжатие с потерями 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JPG</a:t>
            </a:r>
            <a:r>
              <a:rPr lang="en-US" sz="1600" b="1" dirty="0"/>
              <a:t> </a:t>
            </a:r>
            <a:r>
              <a:rPr lang="ru-RU" sz="1600" b="1" dirty="0"/>
              <a:t>- и</a:t>
            </a:r>
            <a:r>
              <a:rPr lang="ru-RU" sz="1600" b="1" i="1" dirty="0"/>
              <a:t>зображения со сжатием. Родной формат устройств формирования изображений. </a:t>
            </a:r>
          </a:p>
          <a:p>
            <a:pPr lvl="1"/>
            <a:endParaRPr lang="ru-RU" sz="1600" b="1" dirty="0"/>
          </a:p>
          <a:p>
            <a:pPr lvl="1"/>
            <a:r>
              <a:rPr lang="en-US" sz="1600" b="1" dirty="0">
                <a:solidFill>
                  <a:srgbClr val="C00000"/>
                </a:solidFill>
              </a:rPr>
              <a:t>RAW</a:t>
            </a:r>
            <a:r>
              <a:rPr lang="en-US" sz="1600" b="1" dirty="0"/>
              <a:t> </a:t>
            </a:r>
            <a:r>
              <a:rPr lang="ru-RU" sz="1600" b="1" dirty="0"/>
              <a:t>- </a:t>
            </a:r>
            <a:r>
              <a:rPr lang="ru-RU" sz="1600" b="1" i="1" dirty="0"/>
              <a:t>«Сырые» данные с сенсора камеры, без дополнительной обработки. Используется для получения максимального качества при последующей обработке. </a:t>
            </a:r>
          </a:p>
        </p:txBody>
      </p:sp>
    </p:spTree>
    <p:extLst>
      <p:ext uri="{BB962C8B-B14F-4D97-AF65-F5344CB8AC3E}">
        <p14:creationId xmlns:p14="http://schemas.microsoft.com/office/powerpoint/2010/main" val="3036064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  <a:latin typeface="Sansation" pitchFamily="2" charset="0"/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61348" y="0"/>
            <a:ext cx="361952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Sansation" pitchFamily="2" charset="0"/>
              </a:rPr>
              <a:t>75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25" y="3248976"/>
            <a:ext cx="868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5125" algn="ctr"/>
            <a:r>
              <a:rPr lang="ru-RU" sz="2000" dirty="0"/>
              <a:t>КОДИРОВАНИЕ ЗВУКОВОЙ ИНФОРМАЦИИ</a:t>
            </a:r>
          </a:p>
          <a:p>
            <a:pPr indent="365125" algn="just"/>
            <a:endParaRPr lang="ru-RU" sz="2000" b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44246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Кодирование звука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76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5511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Кодирование данных без потерь (</a:t>
            </a:r>
            <a:r>
              <a:rPr lang="en-US" sz="1600" b="1" dirty="0">
                <a:solidFill>
                  <a:srgbClr val="C00000"/>
                </a:solidFill>
              </a:rPr>
              <a:t>lossless coding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/>
              <a:t>– </a:t>
            </a:r>
            <a:r>
              <a:rPr lang="ru-RU" sz="1600" b="1" dirty="0"/>
              <a:t>способ кодирования аудио, который позволяет осуществлять стопроцентное восстановление данных из сжатого потока. Например, алгоритм </a:t>
            </a:r>
            <a:r>
              <a:rPr lang="en-US" sz="1600" b="1" dirty="0">
                <a:solidFill>
                  <a:srgbClr val="C00000"/>
                </a:solidFill>
              </a:rPr>
              <a:t>Monkeys Audio </a:t>
            </a:r>
            <a:r>
              <a:rPr lang="ru-RU" sz="1600" b="1" dirty="0"/>
              <a:t>позволяет сократить занимаемый объем на 20%-50%</a:t>
            </a:r>
            <a:r>
              <a:rPr lang="en-US" sz="1600" b="1" dirty="0"/>
              <a:t> </a:t>
            </a:r>
            <a:r>
              <a:rPr lang="ru-RU" sz="1600" b="1" dirty="0"/>
              <a:t>и обеспечить стопроцентное восстановление данных.</a:t>
            </a:r>
          </a:p>
          <a:p>
            <a:endParaRPr lang="ru-RU" sz="16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Кодирование данных с потерями (</a:t>
            </a:r>
            <a:r>
              <a:rPr lang="ru-RU" sz="1600" b="1" dirty="0" err="1">
                <a:solidFill>
                  <a:srgbClr val="C00000"/>
                </a:solidFill>
              </a:rPr>
              <a:t>lossy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coding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- цель такого кодирования - любыми способами добиться схожести звучания восстановленного сигнала с оригиналом при как можно меньшем объеме упакованных данных. </a:t>
            </a:r>
          </a:p>
          <a:p>
            <a:pPr algn="just"/>
            <a:r>
              <a:rPr lang="ru-RU" sz="1600" b="1" dirty="0"/>
              <a:t>Методов сжатия, а также программ, реализующих эти методы, существует много. Наиболее известными являются </a:t>
            </a:r>
            <a:r>
              <a:rPr lang="ru-RU" sz="1600" b="1" dirty="0">
                <a:solidFill>
                  <a:srgbClr val="C00000"/>
                </a:solidFill>
              </a:rPr>
              <a:t>MPEG-1 </a:t>
            </a:r>
            <a:r>
              <a:rPr lang="ru-RU" sz="1600" b="1" dirty="0" err="1">
                <a:solidFill>
                  <a:srgbClr val="C00000"/>
                </a:solidFill>
              </a:rPr>
              <a:t>Layer</a:t>
            </a:r>
            <a:r>
              <a:rPr lang="ru-RU" sz="1600" b="1" dirty="0">
                <a:solidFill>
                  <a:srgbClr val="C00000"/>
                </a:solidFill>
              </a:rPr>
              <a:t> I,II,III (последним является всем известный MP3), MPEG-2 AAC (</a:t>
            </a:r>
            <a:r>
              <a:rPr lang="ru-RU" sz="1600" b="1" dirty="0" err="1">
                <a:solidFill>
                  <a:srgbClr val="C00000"/>
                </a:solidFill>
              </a:rPr>
              <a:t>advanced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audio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coding</a:t>
            </a:r>
            <a:r>
              <a:rPr lang="ru-RU" sz="1600" b="1" dirty="0">
                <a:solidFill>
                  <a:srgbClr val="C00000"/>
                </a:solidFill>
              </a:rPr>
              <a:t>), </a:t>
            </a:r>
            <a:r>
              <a:rPr lang="ru-RU" sz="1600" b="1" dirty="0" err="1">
                <a:solidFill>
                  <a:srgbClr val="C00000"/>
                </a:solidFill>
              </a:rPr>
              <a:t>Ogg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Vorbis</a:t>
            </a:r>
            <a:r>
              <a:rPr lang="ru-RU" sz="1600" b="1" dirty="0">
                <a:solidFill>
                  <a:srgbClr val="C00000"/>
                </a:solidFill>
              </a:rPr>
              <a:t>, Windows Media </a:t>
            </a:r>
            <a:r>
              <a:rPr lang="ru-RU" sz="1600" b="1" dirty="0" err="1">
                <a:solidFill>
                  <a:srgbClr val="C00000"/>
                </a:solidFill>
              </a:rPr>
              <a:t>Audio</a:t>
            </a:r>
            <a:r>
              <a:rPr lang="ru-RU" sz="1600" b="1" dirty="0">
                <a:solidFill>
                  <a:srgbClr val="C00000"/>
                </a:solidFill>
              </a:rPr>
              <a:t> (WMA), </a:t>
            </a:r>
            <a:r>
              <a:rPr lang="ru-RU" sz="1600" b="1" dirty="0" err="1">
                <a:solidFill>
                  <a:srgbClr val="C00000"/>
                </a:solidFill>
              </a:rPr>
              <a:t>TwinVQ</a:t>
            </a:r>
            <a:r>
              <a:rPr lang="ru-RU" sz="1600" b="1" dirty="0">
                <a:solidFill>
                  <a:srgbClr val="C00000"/>
                </a:solidFill>
              </a:rPr>
              <a:t> (VQF), MPEGPlus, TAC, </a:t>
            </a:r>
            <a:r>
              <a:rPr lang="ru-RU" sz="1600" b="1" dirty="0"/>
              <a:t>и прочие. В среднем, коэффициент сжатия, обеспечиваемый такими кодерами, находится в пределах 10-14 (раз).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2524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Структура звуковой карты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5511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1. </a:t>
            </a:r>
            <a:r>
              <a:rPr lang="ru-RU" sz="1600" b="1" dirty="0">
                <a:solidFill>
                  <a:srgbClr val="C00000"/>
                </a:solidFill>
              </a:rPr>
              <a:t> Блок цифровой обработки сигналов (кодек)</a:t>
            </a:r>
            <a:r>
              <a:rPr lang="ru-RU" sz="1600" b="1" dirty="0"/>
              <a:t> - в этом блоке осуществляются аналого-цифровые и цифро-аналоговые преобразования (АЦП и ЦАП).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2.  </a:t>
            </a:r>
            <a:r>
              <a:rPr lang="ru-RU" sz="1600" b="1" dirty="0">
                <a:solidFill>
                  <a:srgbClr val="C00000"/>
                </a:solidFill>
              </a:rPr>
              <a:t>Блок синтезатора </a:t>
            </a:r>
            <a:r>
              <a:rPr lang="ru-RU" sz="1600" b="1" dirty="0"/>
              <a:t>- выполняется синтез звука на основе либо FM-, либо WT-синтеза, либо на обоих сразу.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3.  </a:t>
            </a:r>
            <a:r>
              <a:rPr lang="ru-RU" sz="1600" b="1" dirty="0">
                <a:solidFill>
                  <a:srgbClr val="C00000"/>
                </a:solidFill>
              </a:rPr>
              <a:t>Интерфейсный блок</a:t>
            </a:r>
            <a:r>
              <a:rPr lang="ru-RU" sz="1600" b="1" dirty="0"/>
              <a:t> - обеспечивает передачу данных по различным интерфейсам (например, S/PDIF).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4.  </a:t>
            </a:r>
            <a:r>
              <a:rPr lang="ru-RU" sz="1600" b="1" dirty="0">
                <a:solidFill>
                  <a:srgbClr val="C00000"/>
                </a:solidFill>
              </a:rPr>
              <a:t>Микшерный блок </a:t>
            </a:r>
            <a:r>
              <a:rPr lang="ru-RU" sz="1600" b="1" dirty="0"/>
              <a:t>- в звуковых платах микшерный блок обеспечивает регулировку: уровней сигналов с линейных входов; уровней с MIDI входа и входа цифрового звука; уровня общего сигнала; панорамирования; тембра.</a:t>
            </a:r>
          </a:p>
          <a:p>
            <a:pPr algn="just"/>
            <a:endParaRPr lang="ru-RU" sz="1600" b="1" dirty="0"/>
          </a:p>
          <a:p>
            <a:pPr algn="just"/>
            <a:endParaRPr lang="en-US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60" y="4304406"/>
            <a:ext cx="2421581" cy="18726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28" y="4304406"/>
            <a:ext cx="1898951" cy="18989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347" y="4146260"/>
            <a:ext cx="2057097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7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</a:rPr>
              <a:t>FM-</a:t>
            </a:r>
            <a:r>
              <a:rPr lang="ru-RU" sz="1600" b="1" dirty="0">
                <a:solidFill>
                  <a:schemeClr val="bg1"/>
                </a:solidFill>
              </a:rPr>
              <a:t>синтез звука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551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</a:rPr>
              <a:t>F</a:t>
            </a:r>
            <a:r>
              <a:rPr lang="ru-RU" sz="1600" b="1" dirty="0">
                <a:solidFill>
                  <a:srgbClr val="C00000"/>
                </a:solidFill>
              </a:rPr>
              <a:t>M-синтез (англ. </a:t>
            </a:r>
            <a:r>
              <a:rPr lang="ru-RU" sz="1600" b="1" dirty="0" err="1">
                <a:solidFill>
                  <a:srgbClr val="C00000"/>
                </a:solidFill>
              </a:rPr>
              <a:t>Frequency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 err="1">
                <a:solidFill>
                  <a:srgbClr val="C00000"/>
                </a:solidFill>
              </a:rPr>
              <a:t>Modulation</a:t>
            </a:r>
            <a:r>
              <a:rPr lang="ru-RU" sz="1600" b="1" dirty="0">
                <a:solidFill>
                  <a:srgbClr val="C00000"/>
                </a:solidFill>
              </a:rPr>
              <a:t>, FM - частотно-модуляционный), операторный синтез </a:t>
            </a:r>
            <a:r>
              <a:rPr lang="ru-RU" sz="1600" b="1" dirty="0"/>
              <a:t>— способ синтеза звуковых волн, в основе которого лежит частотная модуляция колебания простой (например, синусоидальной) формы. Результатом является звуковая волна более сложной формы, отличающаяся по звучанию от исходного колебания.</a:t>
            </a:r>
          </a:p>
          <a:p>
            <a:pPr algn="just"/>
            <a:endParaRPr lang="ru-RU" sz="1600" b="1" dirty="0"/>
          </a:p>
          <a:p>
            <a:pPr algn="just"/>
            <a:endParaRPr lang="en-US" sz="1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424" y="2528880"/>
            <a:ext cx="85511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FM-синтезе инструмент делится на логические блоки, состоящие из </a:t>
            </a:r>
            <a:r>
              <a:rPr lang="ru-RU" sz="1600" b="1" dirty="0">
                <a:solidFill>
                  <a:srgbClr val="C00000"/>
                </a:solidFill>
              </a:rPr>
              <a:t>генератора (оссоцилятора)</a:t>
            </a:r>
            <a:r>
              <a:rPr lang="ru-RU" sz="1600" b="1" dirty="0"/>
              <a:t>, и </a:t>
            </a:r>
            <a:r>
              <a:rPr lang="ru-RU" sz="1600" b="1" dirty="0">
                <a:solidFill>
                  <a:srgbClr val="C00000"/>
                </a:solidFill>
              </a:rPr>
              <a:t>закона по которому он управляется</a:t>
            </a:r>
            <a:r>
              <a:rPr lang="ru-RU" sz="1600" b="1" dirty="0"/>
              <a:t>. Такие блоки называются </a:t>
            </a:r>
            <a:r>
              <a:rPr lang="ru-RU" sz="1600" b="1" dirty="0">
                <a:solidFill>
                  <a:srgbClr val="C00000"/>
                </a:solidFill>
              </a:rPr>
              <a:t>операторами</a:t>
            </a:r>
            <a:r>
              <a:rPr lang="ru-RU" sz="1600" b="1" dirty="0"/>
              <a:t>. В результате взаимодействия двух операторов один из них воспроизводит звук (его называют </a:t>
            </a:r>
            <a:r>
              <a:rPr lang="ru-RU" sz="1600" b="1" dirty="0">
                <a:solidFill>
                  <a:srgbClr val="C00000"/>
                </a:solidFill>
              </a:rPr>
              <a:t>носителем</a:t>
            </a:r>
            <a:r>
              <a:rPr lang="ru-RU" sz="1600" b="1" dirty="0"/>
              <a:t>), а второй модулирует волну (его называют </a:t>
            </a:r>
            <a:r>
              <a:rPr lang="ru-RU" sz="1600" b="1" dirty="0">
                <a:solidFill>
                  <a:srgbClr val="C00000"/>
                </a:solidFill>
              </a:rPr>
              <a:t>модулятором</a:t>
            </a:r>
            <a:r>
              <a:rPr lang="ru-RU" sz="1600" b="1" dirty="0"/>
              <a:t>).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Таким образом, при FM-синтезе складываются сложные логические цепочки, и чем больше используется операторов тем богаче тембр можно получить.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73" y="4419561"/>
            <a:ext cx="2194631" cy="14923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1" y="4344762"/>
            <a:ext cx="3150420" cy="17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4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</a:rPr>
              <a:t>WT-</a:t>
            </a:r>
            <a:r>
              <a:rPr lang="ru-RU" sz="1600" b="1" dirty="0">
                <a:solidFill>
                  <a:schemeClr val="bg1"/>
                </a:solidFill>
              </a:rPr>
              <a:t>синтез звука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79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7025" y="1246172"/>
            <a:ext cx="88055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При синтезе звука на основе </a:t>
            </a:r>
            <a:r>
              <a:rPr lang="ru-RU" sz="1600" b="1" dirty="0">
                <a:solidFill>
                  <a:srgbClr val="C00000"/>
                </a:solidFill>
              </a:rPr>
              <a:t>таблицы волн (WT-синтез)  </a:t>
            </a:r>
            <a:r>
              <a:rPr lang="ru-RU" sz="1600" b="1" dirty="0"/>
              <a:t>- можно получить более реалистичное и качественное звучание, чем при использовании FM-синтеза. В WT-синтезаторе используются предварительно оцифрованные образцы звучания реальных музыкальных инструментов и других звуков.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Каждый образец звучания, называемый </a:t>
            </a:r>
            <a:r>
              <a:rPr lang="ru-RU" sz="1600" b="1" dirty="0" err="1">
                <a:solidFill>
                  <a:srgbClr val="C00000"/>
                </a:solidFill>
              </a:rPr>
              <a:t>патчем</a:t>
            </a:r>
            <a:r>
              <a:rPr lang="ru-RU" sz="1600" b="1" dirty="0">
                <a:solidFill>
                  <a:srgbClr val="C00000"/>
                </a:solidFill>
              </a:rPr>
              <a:t> (</a:t>
            </a:r>
            <a:r>
              <a:rPr lang="ru-RU" sz="1600" b="1" dirty="0" err="1">
                <a:solidFill>
                  <a:srgbClr val="C00000"/>
                </a:solidFill>
              </a:rPr>
              <a:t>Patch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или иначе инструмент, включает в себя один или несколько </a:t>
            </a:r>
            <a:r>
              <a:rPr lang="ru-RU" sz="1600" b="1" dirty="0">
                <a:solidFill>
                  <a:srgbClr val="C00000"/>
                </a:solidFill>
              </a:rPr>
              <a:t>сэмплов (</a:t>
            </a:r>
            <a:r>
              <a:rPr lang="ru-RU" sz="1600" b="1" dirty="0" err="1">
                <a:solidFill>
                  <a:srgbClr val="C00000"/>
                </a:solidFill>
              </a:rPr>
              <a:t>Samples</a:t>
            </a:r>
            <a:r>
              <a:rPr lang="ru-RU" sz="1600" b="1" dirty="0">
                <a:solidFill>
                  <a:srgbClr val="C00000"/>
                </a:solidFill>
              </a:rPr>
              <a:t>)</a:t>
            </a:r>
            <a:r>
              <a:rPr lang="ru-RU" sz="1600" b="1" dirty="0"/>
              <a:t>, организованных определенным образом. </a:t>
            </a:r>
            <a:r>
              <a:rPr lang="ru-RU" sz="1600" b="1" dirty="0">
                <a:solidFill>
                  <a:srgbClr val="C00000"/>
                </a:solidFill>
              </a:rPr>
              <a:t>Сэмпл</a:t>
            </a:r>
            <a:r>
              <a:rPr lang="ru-RU" sz="1600" b="1" dirty="0"/>
              <a:t> - это оцифрованный фрагмент реального звука, определенный тон музыкального инструмента.</a:t>
            </a:r>
            <a:endParaRPr lang="en-US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23" y="3728168"/>
            <a:ext cx="4508359" cy="240119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830275" y="3476290"/>
            <a:ext cx="40623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изменением скорости воспроизведения =</a:t>
            </a:r>
            <a:r>
              <a:rPr lang="en-US" sz="1600" b="1" dirty="0"/>
              <a:t>&gt; </a:t>
            </a:r>
            <a:r>
              <a:rPr lang="ru-RU" sz="1600" b="1" dirty="0"/>
              <a:t>изменение длительности атаки затухания сигнала, что приводит к искажению тембра синтезируемого инструмента.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856612" y="4721523"/>
            <a:ext cx="4035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После оцифровки разные по высоте звуки в виде сэмплов (или их часть) объединяются в патч.</a:t>
            </a:r>
          </a:p>
        </p:txBody>
      </p:sp>
    </p:spTree>
    <p:extLst>
      <p:ext uri="{BB962C8B-B14F-4D97-AF65-F5344CB8AC3E}">
        <p14:creationId xmlns:p14="http://schemas.microsoft.com/office/powerpoint/2010/main" val="1500784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Кодировки юникода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8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6"/>
          <p:cNvSpPr txBox="1">
            <a:spLocks noChangeArrowheads="1"/>
          </p:cNvSpPr>
          <p:nvPr/>
        </p:nvSpPr>
        <p:spPr bwMode="auto">
          <a:xfrm>
            <a:off x="251424" y="1448735"/>
            <a:ext cx="8844976" cy="483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>
                <a:solidFill>
                  <a:srgbClr val="C00000"/>
                </a:solidFill>
              </a:rPr>
              <a:t>UTF-8 (RFC-3629, ISO/IEC 10646 Annex D)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Символы с кодом </a:t>
            </a:r>
            <a:r>
              <a:rPr lang="en-US" sz="1600" b="1" dirty="0"/>
              <a:t>&lt;</a:t>
            </a:r>
            <a:r>
              <a:rPr lang="ru-RU" sz="1600" b="1" dirty="0"/>
              <a:t>128 представляются 1 байтом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Остальные символы: последовательностью от 2 до 6 байт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0</a:t>
            </a:r>
            <a:r>
              <a:rPr lang="en-US" sz="1600" b="1" dirty="0"/>
              <a:t>x00000000 – 0x0000007F: 0xxxxxxx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0</a:t>
            </a:r>
            <a:r>
              <a:rPr lang="en-US" sz="1600" b="1" dirty="0"/>
              <a:t>x00000080 – 0x000007FF: 0110xxxxx 10xxxxxx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0</a:t>
            </a:r>
            <a:r>
              <a:rPr lang="en-US" sz="1600" b="1" dirty="0"/>
              <a:t>x00000800 – 0x0000FFFF: 1110xxxxx 10xxxxxx 10xxxxxx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0</a:t>
            </a:r>
            <a:r>
              <a:rPr lang="en-US" sz="1600" b="1" dirty="0"/>
              <a:t>x00010000 – 0x001FFFFF: 11110xxxx 10xxxxxx 10xxxxxx 10xxxxxx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>
                <a:solidFill>
                  <a:srgbClr val="C00000"/>
                </a:solidFill>
              </a:rPr>
              <a:t>UCS-2, UTF-16 (RFC-2781, ISO/IEC 10646 Annex Q)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Для хранения каждого кода используются последовательности из 2 байт</a:t>
            </a:r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r>
              <a:rPr lang="ru-RU" sz="1600" b="1" dirty="0"/>
              <a:t>Зависит от порядка байтов в системе: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Hello – U+0048 U+0065 U+006C U+006C U+006F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UTF-16LE 48 00 65 00 6C 00 6C 00 6C 00 6F 00</a:t>
            </a:r>
          </a:p>
          <a:p>
            <a:pPr lvl="1"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UTF-16BE 00 48 00 65 00 6C 00 6C 00 6F</a:t>
            </a:r>
            <a:endParaRPr lang="ru-RU" sz="1600" b="1" dirty="0"/>
          </a:p>
          <a:p>
            <a:pPr marL="285750" indent="-285750" algn="just">
              <a:lnSpc>
                <a:spcPct val="90000"/>
              </a:lnSpc>
              <a:buClr>
                <a:srgbClr val="E32C22"/>
              </a:buClr>
              <a:buFont typeface="Arial" panose="020B0604020202020204" pitchFamily="34" charset="0"/>
              <a:buChar char="•"/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ru-RU" sz="1600" b="1" dirty="0"/>
              <a:t>Для распознавания фактически используемого формата Юникод в начало текста помещают маркер порядка байтов (</a:t>
            </a:r>
            <a:r>
              <a:rPr lang="ru-RU" sz="1600" b="1" dirty="0">
                <a:solidFill>
                  <a:srgbClr val="C00000"/>
                </a:solidFill>
              </a:rPr>
              <a:t>маркер (ВОМ</a:t>
            </a:r>
            <a:r>
              <a:rPr lang="en-US" sz="1600" b="1" dirty="0">
                <a:solidFill>
                  <a:srgbClr val="C00000"/>
                </a:solidFill>
              </a:rPr>
              <a:t>, Byte-order mark</a:t>
            </a:r>
            <a:r>
              <a:rPr lang="ru-RU" sz="1600" b="1" dirty="0">
                <a:solidFill>
                  <a:srgbClr val="C00000"/>
                </a:solidFill>
              </a:rPr>
              <a:t>) </a:t>
            </a:r>
            <a:r>
              <a:rPr lang="ru-RU" sz="1600" b="1" dirty="0"/>
              <a:t>), например, символ </a:t>
            </a:r>
            <a:r>
              <a:rPr lang="en-US" sz="1600" b="1" dirty="0"/>
              <a:t>U+FEFF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en-US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UTF-8: EF BB BF		UTF-32LE: FF FE 00 00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UTF-16LE: FF FE		UTF-32BE: 00 00 FE FF</a:t>
            </a:r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r>
              <a:rPr lang="en-US" sz="1600" b="1" dirty="0"/>
              <a:t>UTF-16BE: FE FF</a:t>
            </a: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endParaRPr lang="ru-RU" sz="1600" b="1" dirty="0"/>
          </a:p>
          <a:p>
            <a:pPr algn="just">
              <a:lnSpc>
                <a:spcPct val="90000"/>
              </a:lnSpc>
              <a:buClr>
                <a:srgbClr val="E32C22"/>
              </a:buClr>
              <a:defRPr/>
            </a:pPr>
            <a:br>
              <a:rPr lang="ru-RU" sz="1600" b="1" dirty="0"/>
            </a:b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730084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en-US" sz="1600" b="1" dirty="0">
                <a:solidFill>
                  <a:schemeClr val="bg1"/>
                </a:solidFill>
              </a:rPr>
              <a:t>MIDI</a:t>
            </a:r>
            <a:r>
              <a:rPr lang="ru-RU" sz="1600" b="1" dirty="0">
                <a:solidFill>
                  <a:schemeClr val="bg1"/>
                </a:solidFill>
              </a:rPr>
              <a:t> синтезаторы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80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1412" y="1284063"/>
            <a:ext cx="88211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MIDI</a:t>
            </a:r>
            <a:r>
              <a:rPr lang="ru-RU" sz="1600" b="1" dirty="0"/>
              <a:t> – это общепринятая спецификация, связанная с организацией цифрового интерфейса для музыкальных устройств, включающая в себя стандарт на </a:t>
            </a:r>
            <a:r>
              <a:rPr lang="ru-RU" sz="1600" b="1" dirty="0">
                <a:solidFill>
                  <a:srgbClr val="C00000"/>
                </a:solidFill>
              </a:rPr>
              <a:t>аппаратную</a:t>
            </a:r>
            <a:r>
              <a:rPr lang="ru-RU" sz="1600" b="1" dirty="0"/>
              <a:t> и </a:t>
            </a:r>
            <a:r>
              <a:rPr lang="ru-RU" sz="1600" b="1" dirty="0">
                <a:solidFill>
                  <a:srgbClr val="C00000"/>
                </a:solidFill>
              </a:rPr>
              <a:t>программную части</a:t>
            </a:r>
            <a:r>
              <a:rPr lang="ru-RU" sz="1600" b="1" dirty="0"/>
              <a:t>. </a:t>
            </a:r>
            <a:endParaRPr lang="en-US" sz="1600" b="1" dirty="0"/>
          </a:p>
          <a:p>
            <a:pPr algn="just"/>
            <a:endParaRPr lang="en-US" sz="1600" b="1" dirty="0"/>
          </a:p>
          <a:p>
            <a:pPr algn="just"/>
            <a:r>
              <a:rPr lang="ru-RU" sz="1600" b="1" dirty="0"/>
              <a:t>Интерфейс позволяет единообразно кодировать в цифровой форме такие данные как </a:t>
            </a:r>
            <a:r>
              <a:rPr lang="ru-RU" sz="1600" b="1" dirty="0">
                <a:solidFill>
                  <a:srgbClr val="C00000"/>
                </a:solidFill>
              </a:rPr>
              <a:t>нажатие клавиш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настройку громкости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выбор тембра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темпа</a:t>
            </a:r>
            <a:r>
              <a:rPr lang="ru-RU" sz="1600" b="1" dirty="0"/>
              <a:t>, </a:t>
            </a:r>
            <a:r>
              <a:rPr lang="ru-RU" sz="1600" b="1" dirty="0">
                <a:solidFill>
                  <a:srgbClr val="C00000"/>
                </a:solidFill>
              </a:rPr>
              <a:t>тональности</a:t>
            </a:r>
            <a:r>
              <a:rPr lang="ru-RU" sz="1600" b="1" dirty="0"/>
              <a:t> и др., с точной привязкой во времени. </a:t>
            </a:r>
          </a:p>
          <a:p>
            <a:pPr algn="just"/>
            <a:endParaRPr lang="ru-RU" sz="1600" b="1" dirty="0"/>
          </a:p>
          <a:p>
            <a:pPr algn="just"/>
            <a:r>
              <a:rPr lang="ru-RU" sz="1600" b="1" dirty="0"/>
              <a:t>Последовательность </a:t>
            </a:r>
            <a:r>
              <a:rPr lang="ru-RU" sz="1600" b="1" dirty="0">
                <a:solidFill>
                  <a:srgbClr val="C00000"/>
                </a:solidFill>
              </a:rPr>
              <a:t>MIDI-команд</a:t>
            </a:r>
            <a:r>
              <a:rPr lang="ru-RU" sz="1600" b="1" dirty="0"/>
              <a:t> может быть записана на любой цифровой носитель в виде файла, передана по любым каналам связи. Воспроизводящее устройство или программа называется </a:t>
            </a:r>
            <a:r>
              <a:rPr lang="ru-RU" sz="1600" b="1" dirty="0">
                <a:solidFill>
                  <a:srgbClr val="C00000"/>
                </a:solidFill>
              </a:rPr>
              <a:t>синтезатором (секвенсором) MIDI </a:t>
            </a:r>
            <a:r>
              <a:rPr lang="ru-RU" sz="1600" b="1" dirty="0"/>
              <a:t>и фактически является автоматическим музыкальным инструментом. </a:t>
            </a:r>
            <a:endParaRPr lang="en-US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4122721"/>
            <a:ext cx="4381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8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Редакторы цифрового аудио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81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51424" y="1284063"/>
            <a:ext cx="85511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Для обработки звука используется класс программ – </a:t>
            </a:r>
            <a:r>
              <a:rPr lang="ru-RU" sz="1600" b="1" dirty="0">
                <a:solidFill>
                  <a:srgbClr val="C00000"/>
                </a:solidFill>
              </a:rPr>
              <a:t>редакторы цифрового аудио</a:t>
            </a:r>
            <a:r>
              <a:rPr lang="ru-RU" sz="1600" b="1" dirty="0"/>
              <a:t>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Основные возможности:  </a:t>
            </a:r>
            <a:r>
              <a:rPr lang="ru-RU" sz="1600" b="1" dirty="0"/>
              <a:t>запись (оцифровка) аудио (многоканальное сведение аудио на нескольких виртуальных дорожках), обработка специальными эффектами, очистка от шумов, управление/управляемость внешними устройствами, преобразование аудио из формата в формат, генерация сигналов и многое другое. </a:t>
            </a:r>
          </a:p>
          <a:p>
            <a:pPr algn="just"/>
            <a:endParaRPr lang="ru-RU" sz="800" b="1" dirty="0"/>
          </a:p>
          <a:p>
            <a:pPr algn="just"/>
            <a:r>
              <a:rPr lang="ru-RU" sz="1600" b="1" dirty="0">
                <a:solidFill>
                  <a:srgbClr val="C00000"/>
                </a:solidFill>
              </a:rPr>
              <a:t>Наиболее популярные редакторы: </a:t>
            </a:r>
            <a:r>
              <a:rPr lang="ru-RU" sz="1600" b="1" dirty="0"/>
              <a:t>Cool Edit Pro (Syntrillium), </a:t>
            </a:r>
            <a:r>
              <a:rPr lang="ru-RU" sz="1600" b="1" dirty="0" err="1"/>
              <a:t>Sound</a:t>
            </a:r>
            <a:r>
              <a:rPr lang="ru-RU" sz="1600" b="1" dirty="0"/>
              <a:t> Forge (Sonic </a:t>
            </a:r>
            <a:r>
              <a:rPr lang="ru-RU" sz="1600" b="1" dirty="0" err="1"/>
              <a:t>Foundry</a:t>
            </a:r>
            <a:r>
              <a:rPr lang="ru-RU" sz="1600" b="1" dirty="0"/>
              <a:t>), Nuendo (Steinberg), Samplitude Producer (</a:t>
            </a:r>
            <a:r>
              <a:rPr lang="ru-RU" sz="1600" b="1" dirty="0" err="1"/>
              <a:t>Magix</a:t>
            </a:r>
            <a:r>
              <a:rPr lang="ru-RU" sz="1600" b="1" dirty="0"/>
              <a:t>), Wavelab (Steinberg).</a:t>
            </a:r>
            <a:endParaRPr lang="en-US" sz="1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24" y="3384057"/>
            <a:ext cx="2802764" cy="24033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748" y="3519012"/>
            <a:ext cx="3362096" cy="24207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05" y="3844271"/>
            <a:ext cx="3260214" cy="24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03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Программный синтез и распознавание речи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82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268411"/>
            <a:ext cx="8982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Распознавание голоса в браузере доступно благодаря мощности нового экспериментального JavaScript API — </a:t>
            </a:r>
            <a:r>
              <a:rPr lang="ru-RU" sz="1600" b="1" dirty="0">
                <a:solidFill>
                  <a:srgbClr val="C00000"/>
                </a:solidFill>
              </a:rPr>
              <a:t>webkitSpeechRecognition</a:t>
            </a:r>
            <a:r>
              <a:rPr lang="ru-RU" sz="1600" b="1" dirty="0"/>
              <a:t>. Другое API под названием </a:t>
            </a:r>
            <a:r>
              <a:rPr lang="ru-RU" sz="1600" b="1" dirty="0">
                <a:solidFill>
                  <a:srgbClr val="C00000"/>
                </a:solidFill>
              </a:rPr>
              <a:t>speechSynthesis</a:t>
            </a:r>
            <a:r>
              <a:rPr lang="ru-RU" sz="1600" b="1" dirty="0"/>
              <a:t> позволяет озвучивать человеческим голосом любой текст.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1400" y="2078386"/>
            <a:ext cx="4410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1E925B"/>
                </a:solidFill>
              </a:rPr>
              <a:t>// Создаем распознаватель</a:t>
            </a:r>
          </a:p>
          <a:p>
            <a:r>
              <a:rPr lang="ru-RU" sz="1200" b="1" dirty="0"/>
              <a:t>var recognizer = new webkitSpeechRecognition();</a:t>
            </a:r>
          </a:p>
          <a:p>
            <a:endParaRPr lang="ru-RU" sz="800" b="1" dirty="0"/>
          </a:p>
          <a:p>
            <a:r>
              <a:rPr lang="ru-RU" sz="1200" b="1" dirty="0">
                <a:solidFill>
                  <a:srgbClr val="1E925B"/>
                </a:solidFill>
              </a:rPr>
              <a:t>// Ставим опцию, чтобы распознавание началось ещё до того, </a:t>
            </a:r>
          </a:p>
          <a:p>
            <a:r>
              <a:rPr lang="en-US" sz="1200" b="1" dirty="0">
                <a:solidFill>
                  <a:srgbClr val="1E925B"/>
                </a:solidFill>
              </a:rPr>
              <a:t>// </a:t>
            </a:r>
            <a:r>
              <a:rPr lang="ru-RU" sz="1200" b="1" dirty="0">
                <a:solidFill>
                  <a:srgbClr val="1E925B"/>
                </a:solidFill>
              </a:rPr>
              <a:t>как пользователь закончит говорить</a:t>
            </a:r>
          </a:p>
          <a:p>
            <a:r>
              <a:rPr lang="ru-RU" sz="1200" b="1" dirty="0"/>
              <a:t>recognizer.interimResults = true;</a:t>
            </a:r>
          </a:p>
          <a:p>
            <a:endParaRPr lang="ru-RU" sz="800" b="1" dirty="0"/>
          </a:p>
          <a:p>
            <a:r>
              <a:rPr lang="ru-RU" sz="1200" b="1" dirty="0">
                <a:solidFill>
                  <a:srgbClr val="1E925B"/>
                </a:solidFill>
              </a:rPr>
              <a:t>// Какой язык будем распознавать?</a:t>
            </a:r>
          </a:p>
          <a:p>
            <a:r>
              <a:rPr lang="ru-RU" sz="1200" b="1" dirty="0"/>
              <a:t>recognizer.lang = 'ru-Ru';</a:t>
            </a:r>
          </a:p>
          <a:p>
            <a:endParaRPr lang="ru-RU" sz="800" b="1" dirty="0"/>
          </a:p>
          <a:p>
            <a:r>
              <a:rPr lang="ru-RU" sz="1200" b="1" dirty="0">
                <a:solidFill>
                  <a:srgbClr val="1E925B"/>
                </a:solidFill>
              </a:rPr>
              <a:t>// Используем колбек для обработки результатов</a:t>
            </a:r>
          </a:p>
          <a:p>
            <a:r>
              <a:rPr lang="ru-RU" sz="1200" b="1" dirty="0"/>
              <a:t>recognizer.onresult = function (event) {</a:t>
            </a:r>
          </a:p>
          <a:p>
            <a:r>
              <a:rPr lang="ru-RU" sz="1200" b="1" dirty="0"/>
              <a:t>  var result = event.results[</a:t>
            </a:r>
            <a:r>
              <a:rPr lang="ru-RU" sz="1200" b="1" dirty="0" err="1"/>
              <a:t>event.resultIndex</a:t>
            </a:r>
            <a:r>
              <a:rPr lang="ru-RU" sz="1200" b="1" dirty="0"/>
              <a:t>];</a:t>
            </a:r>
          </a:p>
          <a:p>
            <a:r>
              <a:rPr lang="ru-RU" sz="1200" b="1" dirty="0"/>
              <a:t>  if (result.isFinal) {</a:t>
            </a:r>
          </a:p>
          <a:p>
            <a:r>
              <a:rPr lang="ru-RU" sz="1200" b="1" dirty="0"/>
              <a:t>    alert('Вы сказали: ' + result[0].transcript);</a:t>
            </a:r>
          </a:p>
          <a:p>
            <a:r>
              <a:rPr lang="ru-RU" sz="1200" b="1" dirty="0"/>
              <a:t>  } else {</a:t>
            </a:r>
          </a:p>
          <a:p>
            <a:r>
              <a:rPr lang="ru-RU" sz="1200" b="1" dirty="0"/>
              <a:t>    console.log('Промежуточный результат: ', result[0].transcript);</a:t>
            </a:r>
          </a:p>
          <a:p>
            <a:r>
              <a:rPr lang="ru-RU" sz="1200" b="1" dirty="0"/>
              <a:t>  }</a:t>
            </a:r>
          </a:p>
          <a:p>
            <a:r>
              <a:rPr lang="ru-RU" sz="1200" b="1" dirty="0"/>
              <a:t>};</a:t>
            </a:r>
          </a:p>
          <a:p>
            <a:endParaRPr lang="ru-RU" sz="800" b="1" dirty="0"/>
          </a:p>
          <a:p>
            <a:r>
              <a:rPr lang="ru-RU" sz="1200" b="1" dirty="0">
                <a:solidFill>
                  <a:srgbClr val="1E925B"/>
                </a:solidFill>
              </a:rPr>
              <a:t>// Начинаем слушать микрофон и распознавать голос</a:t>
            </a:r>
          </a:p>
          <a:p>
            <a:r>
              <a:rPr lang="ru-RU" sz="1200" b="1" dirty="0"/>
              <a:t>recognizer.start();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24541" y="2078386"/>
            <a:ext cx="4429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1E925B"/>
                </a:solidFill>
              </a:rPr>
              <a:t>// Создаем генератор речи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b="1" dirty="0"/>
              <a:t>var voices = speechSynthesis.getVoices();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12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1E925B"/>
                </a:solidFill>
              </a:rPr>
              <a:t>// Задаем фразу для воспроизведения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b="1" dirty="0"/>
              <a:t>var utterance = new SpeechSynthesisUtterance(‘Я ламповый </a:t>
            </a:r>
            <a:r>
              <a:rPr lang="en-US" altLang="ru-RU" sz="1200" b="1" dirty="0"/>
              <a:t>V8 Java Engine</a:t>
            </a:r>
            <a:r>
              <a:rPr lang="ru-RU" altLang="ru-RU" sz="1200" b="1" dirty="0"/>
              <a:t>'); </a:t>
            </a:r>
            <a:endParaRPr lang="en-US" altLang="ru-RU" sz="1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12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1E925B"/>
                </a:solidFill>
              </a:rPr>
              <a:t>// Выбираем голос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b="1" dirty="0"/>
              <a:t>utterance.voice = voices[1];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2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1E925B"/>
                </a:solidFill>
              </a:rPr>
              <a:t>// Воспроизводим речь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b="1" dirty="0"/>
              <a:t>speechSynthesis.speak(</a:t>
            </a:r>
            <a:r>
              <a:rPr lang="ru-RU" altLang="ru-RU" sz="1200" b="1" dirty="0" err="1"/>
              <a:t>utterance</a:t>
            </a:r>
            <a:r>
              <a:rPr lang="ru-RU" altLang="ru-RU" sz="1200" b="1" dirty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81686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…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k-MK" sz="1000" b="1" dirty="0">
                <a:solidFill>
                  <a:schemeClr val="bg1"/>
                </a:solidFill>
              </a:rPr>
              <a:t>83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1411" y="1344279"/>
            <a:ext cx="8854653" cy="77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r>
              <a:rPr lang="ru-RU" sz="1400" b="1" dirty="0">
                <a:solidFill>
                  <a:srgbClr val="C00000"/>
                </a:solidFill>
              </a:rPr>
              <a:t>Задание 11</a:t>
            </a:r>
          </a:p>
          <a:p>
            <a:pPr marL="342900" indent="-230188" algn="just">
              <a:lnSpc>
                <a:spcPct val="90000"/>
              </a:lnSpc>
              <a:spcBef>
                <a:spcPts val="600"/>
              </a:spcBef>
              <a:buClr>
                <a:srgbClr val="E32C22"/>
              </a:buClr>
              <a:defRPr/>
            </a:pPr>
            <a:endParaRPr lang="ru-RU" sz="1400" b="1" dirty="0">
              <a:solidFill>
                <a:srgbClr val="C00000"/>
              </a:solidFill>
            </a:endParaRPr>
          </a:p>
          <a:p>
            <a:pPr algn="just"/>
            <a:r>
              <a:rPr lang="ru-RU" sz="1400" b="1" dirty="0"/>
              <a:t>Сколько и какие голоса доступны для воспроизведения речи через </a:t>
            </a:r>
            <a:r>
              <a:rPr lang="ru-RU" altLang="ru-RU" sz="1400" b="1" dirty="0"/>
              <a:t>speechSynthesis</a:t>
            </a:r>
            <a:r>
              <a:rPr lang="en-US" altLang="ru-RU" sz="1400" b="1" dirty="0"/>
              <a:t>?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4237291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2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0" y="3078164"/>
            <a:ext cx="7181850" cy="350836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ansation" pitchFamily="2" charset="0"/>
              </a:rPr>
              <a:t>See you soon</a:t>
            </a:r>
            <a:endParaRPr lang="mk-MK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968" y="1619240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THANKS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FOR</a:t>
            </a:r>
            <a:endParaRPr lang="mk-MK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968" y="2234206"/>
            <a:ext cx="6243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nsation" pitchFamily="2" charset="0"/>
              </a:rPr>
              <a:t>COMING</a:t>
            </a:r>
            <a:endParaRPr lang="mk-MK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row-left.pn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12" y="6279869"/>
            <a:ext cx="835008" cy="556671"/>
          </a:xfrm>
          <a:prstGeom prst="rect">
            <a:avLst/>
          </a:prstGeom>
        </p:spPr>
      </p:pic>
      <p:pic>
        <p:nvPicPr>
          <p:cNvPr id="8" name="Picture 7" descr="arrow-right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92" y="6279869"/>
            <a:ext cx="835008" cy="556671"/>
          </a:xfrm>
          <a:prstGeom prst="rect">
            <a:avLst/>
          </a:prstGeom>
        </p:spPr>
      </p:pic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0" y="985824"/>
            <a:ext cx="7181850" cy="260348"/>
          </a:xfrm>
          <a:solidFill>
            <a:srgbClr val="E32C22"/>
          </a:solidFill>
          <a:effectLst/>
        </p:spPr>
        <p:txBody>
          <a:bodyPr anchor="ctr" anchorCtr="0">
            <a:noAutofit/>
          </a:bodyPr>
          <a:lstStyle/>
          <a:p>
            <a:pPr lvl="0" algn="r">
              <a:defRPr/>
            </a:pPr>
            <a:r>
              <a:rPr lang="ru-RU" sz="1600" b="1" dirty="0">
                <a:solidFill>
                  <a:schemeClr val="bg1"/>
                </a:solidFill>
              </a:rPr>
              <a:t>Кодировки юникода</a:t>
            </a:r>
            <a:endParaRPr lang="mk-MK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3737" y="330026"/>
            <a:ext cx="542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PAGE</a:t>
            </a:r>
            <a:endParaRPr lang="mk-MK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20" y="0"/>
            <a:ext cx="431780" cy="361952"/>
          </a:xfrm>
          <a:prstGeom prst="rect">
            <a:avLst/>
          </a:prstGeom>
          <a:solidFill>
            <a:srgbClr val="33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b="1" dirty="0">
                <a:solidFill>
                  <a:schemeClr val="bg1"/>
                </a:solidFill>
              </a:rPr>
              <a:t>9</a:t>
            </a:r>
            <a:endParaRPr lang="mk-MK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2968" y="352408"/>
            <a:ext cx="624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ansation" pitchFamily="2" charset="0"/>
              </a:rPr>
              <a:t>Представление и кодирование видов информации</a:t>
            </a:r>
            <a:endParaRPr lang="mk-MK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2" y="1358724"/>
            <a:ext cx="4104762" cy="21142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849" y="3550002"/>
            <a:ext cx="5121551" cy="243032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24794" y="1341625"/>
            <a:ext cx="47520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C00000"/>
                </a:solidFill>
              </a:rPr>
              <a:t>Порядок от старшего к младшему (англ. big-endian)</a:t>
            </a:r>
            <a:r>
              <a:rPr lang="ru-RU" sz="1600" b="1" dirty="0"/>
              <a:t>: </a:t>
            </a:r>
            <a:endParaRPr lang="en-US" sz="1600" b="1" dirty="0"/>
          </a:p>
          <a:p>
            <a:pPr algn="ctr"/>
            <a:r>
              <a:rPr lang="ru-RU" sz="1600" b="1" dirty="0" err="1"/>
              <a:t>A</a:t>
            </a:r>
            <a:r>
              <a:rPr lang="ru-RU" sz="1600" b="1" baseline="-25000" dirty="0" err="1"/>
              <a:t>n</a:t>
            </a:r>
            <a:r>
              <a:rPr lang="ru-RU" sz="1600" b="1" dirty="0"/>
              <a:t> , … , A</a:t>
            </a:r>
            <a:r>
              <a:rPr lang="ru-RU" sz="1600" b="1" baseline="-25000" dirty="0"/>
              <a:t>0</a:t>
            </a:r>
            <a:endParaRPr lang="en-US" sz="1600" b="1" baseline="-25000" dirty="0"/>
          </a:p>
          <a:p>
            <a:pPr algn="just"/>
            <a:r>
              <a:rPr lang="ru-RU" sz="1600" b="1" dirty="0"/>
              <a:t> Этот порядок соответствует привычному порядку записи арабских цифр, например, число сто двадцать три было бы записано при таком порядке как 123.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154" y="3869639"/>
            <a:ext cx="379203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Порядок от младшего к старшему (</a:t>
            </a:r>
            <a:r>
              <a:rPr lang="ru-RU" sz="1600" b="1" dirty="0">
                <a:solidFill>
                  <a:srgbClr val="C00000"/>
                </a:solidFill>
              </a:rPr>
              <a:t>англ. </a:t>
            </a:r>
            <a:r>
              <a:rPr kumimoji="0" lang="ru-RU" altLang="ru-RU" sz="16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little-endian</a:t>
            </a:r>
            <a:r>
              <a:rPr lang="en-US" altLang="ru-RU" sz="1600" b="1" dirty="0">
                <a:solidFill>
                  <a:srgbClr val="C00000"/>
                </a:solidFill>
              </a:rPr>
              <a:t>)</a:t>
            </a:r>
            <a:r>
              <a:rPr kumimoji="0" lang="ru-RU" altLang="ru-RU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   </a:t>
            </a:r>
            <a:endParaRPr kumimoji="0" lang="en-US" altLang="ru-RU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600" b="1" dirty="0"/>
              <a:t>A</a:t>
            </a:r>
            <a:r>
              <a:rPr lang="ru-RU" sz="1600" b="1" baseline="-25000" dirty="0"/>
              <a:t>0</a:t>
            </a:r>
            <a:r>
              <a:rPr lang="ru-RU" sz="1600" b="1" dirty="0"/>
              <a:t> , … , A</a:t>
            </a:r>
            <a:r>
              <a:rPr lang="en-US" sz="1600" b="1" baseline="-25000" dirty="0"/>
              <a:t>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/>
              <a:t>Это обратный порядок по отношению к привычному порядку записи арабских цифр, например, число сто двадцать три было бы записано при таком порядке как 321. </a:t>
            </a:r>
          </a:p>
        </p:txBody>
      </p:sp>
      <p:sp>
        <p:nvSpPr>
          <p:cNvPr id="9" name="AutoShape 2" descr="A_{0},\dots ,A_{n}"/>
          <p:cNvSpPr>
            <a:spLocks noChangeAspect="1" noChangeArrowheads="1"/>
          </p:cNvSpPr>
          <p:nvPr/>
        </p:nvSpPr>
        <p:spPr bwMode="auto">
          <a:xfrm>
            <a:off x="8177204" y="4619703"/>
            <a:ext cx="126401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600" b="1"/>
          </a:p>
        </p:txBody>
      </p:sp>
    </p:spTree>
    <p:extLst>
      <p:ext uri="{BB962C8B-B14F-4D97-AF65-F5344CB8AC3E}">
        <p14:creationId xmlns:p14="http://schemas.microsoft.com/office/powerpoint/2010/main" val="15943382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8278</Words>
  <Application>Microsoft Office PowerPoint</Application>
  <PresentationFormat>Экран (4:3)</PresentationFormat>
  <Paragraphs>1169</Paragraphs>
  <Slides>85</Slides>
  <Notes>85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3" baseType="lpstr">
      <vt:lpstr>Arial</vt:lpstr>
      <vt:lpstr>Calibri</vt:lpstr>
      <vt:lpstr>Cambria Math</vt:lpstr>
      <vt:lpstr>Sansation</vt:lpstr>
      <vt:lpstr>Times New Roman</vt:lpstr>
      <vt:lpstr>Wingdings</vt:lpstr>
      <vt:lpstr>Office Theme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Сергей Чесноков</dc:creator>
  <cp:lastModifiedBy>Сергей Чесноков</cp:lastModifiedBy>
  <cp:revision>737</cp:revision>
  <dcterms:created xsi:type="dcterms:W3CDTF">2011-02-07T16:44:09Z</dcterms:created>
  <dcterms:modified xsi:type="dcterms:W3CDTF">2025-10-10T06:50:50Z</dcterms:modified>
</cp:coreProperties>
</file>